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
      <p:font typeface="Source Sans Pro SemiBold"/>
      <p:regular r:id="rId37"/>
      <p:bold r:id="rId38"/>
      <p:italic r:id="rId39"/>
      <p:boldItalic r:id="rId40"/>
    </p:embeddedFont>
    <p:embeddedFont>
      <p:font typeface="Source Sans Pr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Barry Xu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C0D5E5-03CC-47C4-96AB-C526CAFE125B}">
  <a:tblStyle styleId="{5DC0D5E5-03CC-47C4-96AB-C526CAFE12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SemiBold-boldItalic.fntdata"/><Relationship Id="rId20" Type="http://schemas.openxmlformats.org/officeDocument/2006/relationships/slide" Target="slides/slide13.xml"/><Relationship Id="rId42" Type="http://schemas.openxmlformats.org/officeDocument/2006/relationships/font" Target="fonts/SourceSansPro-bold.fntdata"/><Relationship Id="rId41" Type="http://schemas.openxmlformats.org/officeDocument/2006/relationships/font" Target="fonts/SourceSansPro-regular.fntdata"/><Relationship Id="rId22" Type="http://schemas.openxmlformats.org/officeDocument/2006/relationships/slide" Target="slides/slide15.xml"/><Relationship Id="rId44" Type="http://schemas.openxmlformats.org/officeDocument/2006/relationships/font" Target="fonts/SourceSansPro-boldItalic.fntdata"/><Relationship Id="rId21" Type="http://schemas.openxmlformats.org/officeDocument/2006/relationships/slide" Target="slides/slide14.xml"/><Relationship Id="rId43" Type="http://schemas.openxmlformats.org/officeDocument/2006/relationships/font" Target="fonts/SourceSansPro-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aleway-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4.xml"/><Relationship Id="rId33" Type="http://schemas.openxmlformats.org/officeDocument/2006/relationships/font" Target="fonts/Lato-regular.fntdata"/><Relationship Id="rId10" Type="http://schemas.openxmlformats.org/officeDocument/2006/relationships/slide" Target="slides/slide3.xml"/><Relationship Id="rId32" Type="http://schemas.openxmlformats.org/officeDocument/2006/relationships/font" Target="fonts/Raleway-boldItalic.fntdata"/><Relationship Id="rId13" Type="http://schemas.openxmlformats.org/officeDocument/2006/relationships/slide" Target="slides/slide6.xml"/><Relationship Id="rId35" Type="http://schemas.openxmlformats.org/officeDocument/2006/relationships/font" Target="fonts/Lato-italic.fntdata"/><Relationship Id="rId12" Type="http://schemas.openxmlformats.org/officeDocument/2006/relationships/slide" Target="slides/slide5.xml"/><Relationship Id="rId34" Type="http://schemas.openxmlformats.org/officeDocument/2006/relationships/font" Target="fonts/Lato-bold.fntdata"/><Relationship Id="rId15" Type="http://schemas.openxmlformats.org/officeDocument/2006/relationships/slide" Target="slides/slide8.xml"/><Relationship Id="rId37" Type="http://schemas.openxmlformats.org/officeDocument/2006/relationships/font" Target="fonts/SourceSansProSemiBold-regular.fntdata"/><Relationship Id="rId14" Type="http://schemas.openxmlformats.org/officeDocument/2006/relationships/slide" Target="slides/slide7.xml"/><Relationship Id="rId36" Type="http://schemas.openxmlformats.org/officeDocument/2006/relationships/font" Target="fonts/Lato-boldItalic.fntdata"/><Relationship Id="rId17" Type="http://schemas.openxmlformats.org/officeDocument/2006/relationships/slide" Target="slides/slide10.xml"/><Relationship Id="rId39" Type="http://schemas.openxmlformats.org/officeDocument/2006/relationships/font" Target="fonts/SourceSansProSemiBold-italic.fntdata"/><Relationship Id="rId16" Type="http://schemas.openxmlformats.org/officeDocument/2006/relationships/slide" Target="slides/slide9.xml"/><Relationship Id="rId38" Type="http://schemas.openxmlformats.org/officeDocument/2006/relationships/font" Target="fonts/SourceSansProSemiBold-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1-23T20:28:41.059">
    <p:pos x="6000" y="0"/>
    <p:text>Any slides below this, don't worry about it Garret!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1-24T00:26:02.819">
    <p:pos x="6000" y="0"/>
    <p:text>the slides after this are for reference only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 List: </a:t>
            </a:r>
            <a:endParaRPr/>
          </a:p>
          <a:p>
            <a:pPr indent="-298450" lvl="0" marL="457200" rtl="0" algn="l">
              <a:spcBef>
                <a:spcPts val="0"/>
              </a:spcBef>
              <a:spcAft>
                <a:spcPts val="0"/>
              </a:spcAft>
              <a:buSzPts val="1100"/>
              <a:buAutoNum type="arabicPeriod"/>
            </a:pPr>
            <a:r>
              <a:rPr lang="en"/>
              <a:t>Write out what we want to cover and what we want our presentation to include </a:t>
            </a:r>
            <a:endParaRPr/>
          </a:p>
          <a:p>
            <a:pPr indent="-298450" lvl="1" marL="914400" rtl="0" algn="l">
              <a:spcBef>
                <a:spcPts val="0"/>
              </a:spcBef>
              <a:spcAft>
                <a:spcPts val="0"/>
              </a:spcAft>
              <a:buSzPts val="1100"/>
              <a:buAutoNum type="alphaLcPeriod"/>
            </a:pPr>
            <a:r>
              <a:rPr lang="en"/>
              <a:t>I already added some ideas in comments, feel free to add/delete stuff! </a:t>
            </a:r>
            <a:endParaRPr/>
          </a:p>
          <a:p>
            <a:pPr indent="-298450" lvl="0" marL="457200" rtl="0" algn="l">
              <a:spcBef>
                <a:spcPts val="0"/>
              </a:spcBef>
              <a:spcAft>
                <a:spcPts val="0"/>
              </a:spcAft>
              <a:buSzPts val="1100"/>
              <a:buAutoNum type="arabicPeriod"/>
            </a:pPr>
            <a:r>
              <a:rPr lang="en"/>
              <a:t>Create</a:t>
            </a:r>
            <a:r>
              <a:rPr lang="en"/>
              <a:t> a public repository with a complete notebook and dataset </a:t>
            </a:r>
            <a:endParaRPr/>
          </a:p>
          <a:p>
            <a:pPr indent="-298450" lvl="0" marL="457200" rtl="0" algn="l">
              <a:spcBef>
                <a:spcPts val="0"/>
              </a:spcBef>
              <a:spcAft>
                <a:spcPts val="0"/>
              </a:spcAft>
              <a:buSzPts val="1100"/>
              <a:buAutoNum type="arabicPeriod"/>
            </a:pPr>
            <a:r>
              <a:rPr lang="en"/>
              <a:t>Format the slides, add images, and cite all sources </a:t>
            </a:r>
            <a:endParaRPr/>
          </a:p>
          <a:p>
            <a:pPr indent="-298450" lvl="0" marL="457200" rtl="0" algn="l">
              <a:spcBef>
                <a:spcPts val="0"/>
              </a:spcBef>
              <a:spcAft>
                <a:spcPts val="0"/>
              </a:spcAft>
              <a:buSzPts val="1100"/>
              <a:buAutoNum type="arabicPeriod"/>
            </a:pPr>
            <a:r>
              <a:rPr lang="en"/>
              <a:t>Practice run, comment on the time needed for each slides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step is probably the hardest, so don’t worry too much about fluidity yet and focus on getting </a:t>
            </a:r>
            <a:r>
              <a:rPr lang="en"/>
              <a:t>something</a:t>
            </a:r>
            <a:r>
              <a:rPr lang="en"/>
              <a:t> out. As we finishing up, each following steps should be less and less time consuming.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9e220101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9e220101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you are typing your google search, they will use semantics, word segmentation, most popular global searches, and browsing history to determine what you are trying to search for and what words to add to the end of your search </a:t>
            </a:r>
            <a:r>
              <a:rPr lang="en"/>
              <a:t>query</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9e220101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9e220101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face detection, snapchat uses an ML technique called support vector machine to map your </a:t>
            </a:r>
            <a:r>
              <a:rPr lang="en"/>
              <a:t>facial</a:t>
            </a:r>
            <a:r>
              <a:rPr lang="en"/>
              <a:t> </a:t>
            </a:r>
            <a:r>
              <a:rPr lang="en"/>
              <a:t>structure</a:t>
            </a:r>
            <a:r>
              <a:rPr lang="en"/>
              <a:t> in the form of x,y coordinates with width and height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facial features, snapchat uses regression trees to map the x,y coordinates of your facial features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applying filters, snapchat uses another ML model called the active shape model that creates a 3D mesh around your face to apply the filter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c332cc3e2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c332cc3e2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categories of ML mentioned earlier are the main ways a machine learning model can be trained. </a:t>
            </a:r>
            <a:endParaRPr/>
          </a:p>
          <a:p>
            <a:pPr indent="-298450" lvl="0" marL="457200" rtl="0" algn="l">
              <a:spcBef>
                <a:spcPts val="0"/>
              </a:spcBef>
              <a:spcAft>
                <a:spcPts val="0"/>
              </a:spcAft>
              <a:buSzPts val="1100"/>
              <a:buChar char="●"/>
            </a:pPr>
            <a:r>
              <a:rPr lang="en"/>
              <a:t>Although </a:t>
            </a:r>
            <a:r>
              <a:rPr lang="en"/>
              <a:t>training</a:t>
            </a:r>
            <a:r>
              <a:rPr lang="en"/>
              <a:t> a model is quite exciting, we would like to just remind you that “models are only a small part of building a ML application or project”. </a:t>
            </a:r>
            <a:endParaRPr/>
          </a:p>
          <a:p>
            <a:pPr indent="-298450" lvl="0" marL="457200" rtl="0" algn="l">
              <a:spcBef>
                <a:spcPts val="0"/>
              </a:spcBef>
              <a:spcAft>
                <a:spcPts val="0"/>
              </a:spcAft>
              <a:buSzPts val="1100"/>
              <a:buChar char="●"/>
            </a:pPr>
            <a:r>
              <a:rPr lang="en"/>
              <a:t>There are many others stages before and after the model building process that are important for a ML application or project to be successful, </a:t>
            </a:r>
            <a:endParaRPr/>
          </a:p>
          <a:p>
            <a:pPr indent="-298450" lvl="1" marL="914400" rtl="0" algn="l">
              <a:spcBef>
                <a:spcPts val="0"/>
              </a:spcBef>
              <a:spcAft>
                <a:spcPts val="0"/>
              </a:spcAft>
              <a:buSzPts val="1100"/>
              <a:buChar char="○"/>
            </a:pPr>
            <a:r>
              <a:rPr lang="en"/>
              <a:t>these processes include: data </a:t>
            </a:r>
            <a:r>
              <a:rPr lang="en"/>
              <a:t>collection, data wrangling, data visualization, model testing, and parameter tuning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c332cc3e2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c332cc3e2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Data Collection (Web Scraping)</a:t>
            </a:r>
            <a:endParaRPr/>
          </a:p>
          <a:p>
            <a:pPr indent="-298450" lvl="1" marL="914400" rtl="0" algn="l">
              <a:spcBef>
                <a:spcPts val="0"/>
              </a:spcBef>
              <a:spcAft>
                <a:spcPts val="0"/>
              </a:spcAft>
              <a:buSzPts val="1100"/>
              <a:buAutoNum type="alphaLcPeriod"/>
            </a:pPr>
            <a:r>
              <a:rPr lang="en"/>
              <a:t>Find data source,</a:t>
            </a:r>
            <a:endParaRPr/>
          </a:p>
          <a:p>
            <a:pPr indent="-298450" lvl="1" marL="914400" rtl="0" algn="l">
              <a:spcBef>
                <a:spcPts val="0"/>
              </a:spcBef>
              <a:spcAft>
                <a:spcPts val="0"/>
              </a:spcAft>
              <a:buSzPts val="1100"/>
              <a:buAutoNum type="alphaLcPeriod"/>
            </a:pPr>
            <a:r>
              <a:rPr lang="en"/>
              <a:t>Plan how to utilize data</a:t>
            </a:r>
            <a:endParaRPr/>
          </a:p>
          <a:p>
            <a:pPr indent="-298450" lvl="0" marL="457200" rtl="0" algn="l">
              <a:spcBef>
                <a:spcPts val="0"/>
              </a:spcBef>
              <a:spcAft>
                <a:spcPts val="0"/>
              </a:spcAft>
              <a:buSzPts val="1100"/>
              <a:buAutoNum type="arabicPeriod"/>
            </a:pPr>
            <a:r>
              <a:rPr lang="en"/>
              <a:t>Data Wrangling</a:t>
            </a:r>
            <a:endParaRPr/>
          </a:p>
          <a:p>
            <a:pPr indent="-298450" lvl="1" marL="914400" rtl="0" algn="l">
              <a:spcBef>
                <a:spcPts val="0"/>
              </a:spcBef>
              <a:spcAft>
                <a:spcPts val="0"/>
              </a:spcAft>
              <a:buSzPts val="1100"/>
              <a:buAutoNum type="alphaLcPeriod"/>
            </a:pPr>
            <a:r>
              <a:rPr lang="en"/>
              <a:t>Manually clean up data, removing unnecessary features, missing values etc</a:t>
            </a:r>
            <a:endParaRPr/>
          </a:p>
          <a:p>
            <a:pPr indent="-298450" lvl="0" marL="457200" rtl="0" algn="l">
              <a:spcBef>
                <a:spcPts val="0"/>
              </a:spcBef>
              <a:spcAft>
                <a:spcPts val="0"/>
              </a:spcAft>
              <a:buSzPts val="1100"/>
              <a:buAutoNum type="arabicPeriod"/>
            </a:pPr>
            <a:r>
              <a:rPr lang="en"/>
              <a:t>Choosing a Machine Learning Model to use</a:t>
            </a:r>
            <a:endParaRPr/>
          </a:p>
          <a:p>
            <a:pPr indent="-298450" lvl="0" marL="457200" rtl="0" algn="l">
              <a:spcBef>
                <a:spcPts val="0"/>
              </a:spcBef>
              <a:spcAft>
                <a:spcPts val="0"/>
              </a:spcAft>
              <a:buSzPts val="1100"/>
              <a:buAutoNum type="arabicPeriod"/>
            </a:pPr>
            <a:r>
              <a:rPr lang="en"/>
              <a:t>Training</a:t>
            </a:r>
            <a:r>
              <a:rPr lang="en"/>
              <a:t> Machine Learning Model using Training Data </a:t>
            </a:r>
            <a:r>
              <a:rPr lang="en">
                <a:solidFill>
                  <a:schemeClr val="dk1"/>
                </a:solidFill>
              </a:rPr>
              <a:t> - 80% training, 20% testing split</a:t>
            </a:r>
            <a:endParaRPr>
              <a:solidFill>
                <a:schemeClr val="dk1"/>
              </a:solidFill>
            </a:endParaRPr>
          </a:p>
          <a:p>
            <a:pPr indent="-298450" lvl="0" marL="457200" rtl="0" algn="l">
              <a:spcBef>
                <a:spcPts val="0"/>
              </a:spcBef>
              <a:spcAft>
                <a:spcPts val="0"/>
              </a:spcAft>
              <a:buSzPts val="1100"/>
              <a:buAutoNum type="arabicPeriod"/>
            </a:pPr>
            <a:r>
              <a:rPr lang="en"/>
              <a:t>Evaluate Machine Learning Model on Testing Data</a:t>
            </a:r>
            <a:endParaRPr/>
          </a:p>
          <a:p>
            <a:pPr indent="-298450" lvl="0" marL="457200" rtl="0" algn="l">
              <a:spcBef>
                <a:spcPts val="0"/>
              </a:spcBef>
              <a:spcAft>
                <a:spcPts val="0"/>
              </a:spcAft>
              <a:buSzPts val="1100"/>
              <a:buAutoNum type="arabicPeriod"/>
            </a:pPr>
            <a:r>
              <a:rPr lang="en"/>
              <a:t>Deployment of ML Model </a:t>
            </a:r>
            <a:r>
              <a:rPr b="1" lang="en"/>
              <a:t>OR </a:t>
            </a:r>
            <a:r>
              <a:rPr lang="en"/>
              <a:t>Retraining Data (parameter tuning)</a:t>
            </a:r>
            <a:endParaRPr/>
          </a:p>
          <a:p>
            <a:pPr indent="-298450" lvl="1" marL="914400" rtl="0" algn="l">
              <a:spcBef>
                <a:spcPts val="0"/>
              </a:spcBef>
              <a:spcAft>
                <a:spcPts val="0"/>
              </a:spcAft>
              <a:buSzPts val="1100"/>
              <a:buAutoNum type="alphaLcPeriod"/>
            </a:pPr>
            <a:r>
              <a:rPr lang="en"/>
              <a:t>Integrate the ML model into your application</a:t>
            </a:r>
            <a:endParaRPr/>
          </a:p>
          <a:p>
            <a:pPr indent="-298450" lvl="1" marL="914400" rtl="0" algn="l">
              <a:spcBef>
                <a:spcPts val="0"/>
              </a:spcBef>
              <a:spcAft>
                <a:spcPts val="0"/>
              </a:spcAft>
              <a:buSzPts val="1100"/>
              <a:buAutoNum type="alphaLcPeriod"/>
            </a:pPr>
            <a:r>
              <a:rPr lang="en"/>
              <a:t>Retrain on newly collected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c332cc3e22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c332cc3e2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Stock price prediction - time series prediction </a:t>
            </a:r>
            <a:endParaRPr/>
          </a:p>
          <a:p>
            <a:pPr indent="0" lvl="0" marL="0" rtl="0" algn="l">
              <a:spcBef>
                <a:spcPts val="0"/>
              </a:spcBef>
              <a:spcAft>
                <a:spcPts val="0"/>
              </a:spcAft>
              <a:buNone/>
            </a:pPr>
            <a:r>
              <a:rPr lang="en"/>
              <a:t>Classification: </a:t>
            </a:r>
            <a:r>
              <a:rPr lang="en"/>
              <a:t>Handwritten</a:t>
            </a:r>
            <a:r>
              <a:rPr lang="en"/>
              <a:t> digits classification - image classification </a:t>
            </a:r>
            <a:endParaRPr/>
          </a:p>
          <a:p>
            <a:pPr indent="0" lvl="0" marL="0" rtl="0" algn="l">
              <a:spcBef>
                <a:spcPts val="0"/>
              </a:spcBef>
              <a:spcAft>
                <a:spcPts val="0"/>
              </a:spcAft>
              <a:buNone/>
            </a:pPr>
            <a:r>
              <a:rPr lang="en"/>
              <a:t>Clustering: Anomaly detection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Competition: cat and dogs - image classification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fbd2da12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fbd2da12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bd2da125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bd2da125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bd2da125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bd2da125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bd2da125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bd2da125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bd2da125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bd2da125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d7c74e38c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d7c74e38c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is ML</a:t>
            </a:r>
            <a:endParaRPr/>
          </a:p>
          <a:p>
            <a:pPr indent="-298450" lvl="1" marL="914400" rtl="0" algn="l">
              <a:spcBef>
                <a:spcPts val="0"/>
              </a:spcBef>
              <a:spcAft>
                <a:spcPts val="0"/>
              </a:spcAft>
              <a:buSzPts val="1100"/>
              <a:buChar char="-"/>
            </a:pPr>
            <a:r>
              <a:rPr lang="en"/>
              <a:t>How is this different from traditional mathematical inferences? </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Categories of ML (mention examples)</a:t>
            </a:r>
            <a:endParaRPr/>
          </a:p>
          <a:p>
            <a:pPr indent="-298450" lvl="1" marL="914400" rtl="0" algn="l">
              <a:spcBef>
                <a:spcPts val="0"/>
              </a:spcBef>
              <a:spcAft>
                <a:spcPts val="0"/>
              </a:spcAft>
              <a:buSzPts val="1100"/>
              <a:buChar char="-"/>
            </a:pPr>
            <a:r>
              <a:rPr lang="en"/>
              <a:t>Supervised </a:t>
            </a:r>
            <a:endParaRPr/>
          </a:p>
          <a:p>
            <a:pPr indent="-298450" lvl="1" marL="914400" rtl="0" algn="l">
              <a:spcBef>
                <a:spcPts val="0"/>
              </a:spcBef>
              <a:spcAft>
                <a:spcPts val="0"/>
              </a:spcAft>
              <a:buSzPts val="1100"/>
              <a:buChar char="-"/>
            </a:pPr>
            <a:r>
              <a:rPr lang="en"/>
              <a:t>Unsupervised </a:t>
            </a:r>
            <a:endParaRPr/>
          </a:p>
          <a:p>
            <a:pPr indent="-298450" lvl="1" marL="914400" rtl="0" algn="l">
              <a:spcBef>
                <a:spcPts val="0"/>
              </a:spcBef>
              <a:spcAft>
                <a:spcPts val="0"/>
              </a:spcAft>
              <a:buSzPts val="1100"/>
              <a:buChar char="-"/>
            </a:pPr>
            <a:r>
              <a:rPr lang="en"/>
              <a:t>Reinforcement Learning</a:t>
            </a:r>
            <a:endParaRPr/>
          </a:p>
          <a:p>
            <a:pPr indent="-298450" lvl="0" marL="457200" rtl="0" algn="l">
              <a:spcBef>
                <a:spcPts val="0"/>
              </a:spcBef>
              <a:spcAft>
                <a:spcPts val="0"/>
              </a:spcAft>
              <a:buSzPts val="1100"/>
              <a:buChar char="-"/>
            </a:pPr>
            <a:r>
              <a:rPr lang="en"/>
              <a:t>Applications of Machine Learning (showcase applications) </a:t>
            </a:r>
            <a:endParaRPr/>
          </a:p>
          <a:p>
            <a:pPr indent="-298450" lvl="1" marL="914400" rtl="0" algn="l">
              <a:spcBef>
                <a:spcPts val="0"/>
              </a:spcBef>
              <a:spcAft>
                <a:spcPts val="0"/>
              </a:spcAft>
              <a:buSzPts val="1100"/>
              <a:buChar char="-"/>
            </a:pPr>
            <a:r>
              <a:rPr lang="en"/>
              <a:t>Real life scenarios where ML is applied. Ex: netflix recommendation (recommendation system), drug discovery (generative models), google search, tumor imaging detection </a:t>
            </a:r>
            <a:endParaRPr/>
          </a:p>
          <a:p>
            <a:pPr indent="-298450" lvl="0" marL="457200" rtl="0" algn="l">
              <a:spcBef>
                <a:spcPts val="0"/>
              </a:spcBef>
              <a:spcAft>
                <a:spcPts val="0"/>
              </a:spcAft>
              <a:buSzPts val="1100"/>
              <a:buChar char="-"/>
            </a:pPr>
            <a:r>
              <a:rPr lang="en">
                <a:solidFill>
                  <a:schemeClr val="dk1"/>
                </a:solidFill>
              </a:rPr>
              <a:t>ML Life cycle</a:t>
            </a:r>
            <a:endParaRPr/>
          </a:p>
          <a:p>
            <a:pPr indent="-298450" lvl="0" marL="457200" rtl="0" algn="l">
              <a:spcBef>
                <a:spcPts val="0"/>
              </a:spcBef>
              <a:spcAft>
                <a:spcPts val="0"/>
              </a:spcAft>
              <a:buSzPts val="1100"/>
              <a:buChar char="-"/>
            </a:pPr>
            <a:r>
              <a:rPr lang="en"/>
              <a:t>Models are a small part of building a ML application </a:t>
            </a:r>
            <a:endParaRPr/>
          </a:p>
          <a:p>
            <a:pPr indent="-298450" lvl="1" marL="914400" rtl="0" algn="l">
              <a:spcBef>
                <a:spcPts val="0"/>
              </a:spcBef>
              <a:spcAft>
                <a:spcPts val="0"/>
              </a:spcAft>
              <a:buSzPts val="1100"/>
              <a:buChar char="-"/>
            </a:pPr>
            <a:r>
              <a:rPr lang="en"/>
              <a:t>Data pipeline, visualization, ml ops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bd2da125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bd2da125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bd2da125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bd2da125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c332cc3e2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c332cc3e2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is ML</a:t>
            </a:r>
            <a:endParaRPr/>
          </a:p>
          <a:p>
            <a:pPr indent="-298450" lvl="1" marL="914400" rtl="0" algn="l">
              <a:spcBef>
                <a:spcPts val="0"/>
              </a:spcBef>
              <a:spcAft>
                <a:spcPts val="0"/>
              </a:spcAft>
              <a:buSzPts val="1100"/>
              <a:buChar char="-"/>
            </a:pPr>
            <a:r>
              <a:rPr lang="en"/>
              <a:t>How is this different from traditional mathematical inferences? </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Categories of ML (mention examples)</a:t>
            </a:r>
            <a:endParaRPr/>
          </a:p>
          <a:p>
            <a:pPr indent="-298450" lvl="1" marL="914400" rtl="0" algn="l">
              <a:spcBef>
                <a:spcPts val="0"/>
              </a:spcBef>
              <a:spcAft>
                <a:spcPts val="0"/>
              </a:spcAft>
              <a:buSzPts val="1100"/>
              <a:buChar char="-"/>
            </a:pPr>
            <a:r>
              <a:rPr lang="en"/>
              <a:t>Supervised </a:t>
            </a:r>
            <a:endParaRPr/>
          </a:p>
          <a:p>
            <a:pPr indent="-298450" lvl="1" marL="914400" rtl="0" algn="l">
              <a:spcBef>
                <a:spcPts val="0"/>
              </a:spcBef>
              <a:spcAft>
                <a:spcPts val="0"/>
              </a:spcAft>
              <a:buSzPts val="1100"/>
              <a:buChar char="-"/>
            </a:pPr>
            <a:r>
              <a:rPr lang="en"/>
              <a:t>Unsupervised</a:t>
            </a:r>
            <a:r>
              <a:rPr lang="en"/>
              <a:t> </a:t>
            </a:r>
            <a:endParaRPr/>
          </a:p>
          <a:p>
            <a:pPr indent="-298450" lvl="1" marL="914400" rtl="0" algn="l">
              <a:spcBef>
                <a:spcPts val="0"/>
              </a:spcBef>
              <a:spcAft>
                <a:spcPts val="0"/>
              </a:spcAft>
              <a:buSzPts val="1100"/>
              <a:buChar char="-"/>
            </a:pPr>
            <a:r>
              <a:rPr lang="en"/>
              <a:t>Reinforcement Learning</a:t>
            </a:r>
            <a:endParaRPr/>
          </a:p>
          <a:p>
            <a:pPr indent="-298450" lvl="0" marL="457200" rtl="0" algn="l">
              <a:spcBef>
                <a:spcPts val="0"/>
              </a:spcBef>
              <a:spcAft>
                <a:spcPts val="0"/>
              </a:spcAft>
              <a:buSzPts val="1100"/>
              <a:buChar char="-"/>
            </a:pPr>
            <a:r>
              <a:rPr lang="en"/>
              <a:t>Applications of Machine Learning (showcase applications) </a:t>
            </a:r>
            <a:endParaRPr/>
          </a:p>
          <a:p>
            <a:pPr indent="-298450" lvl="1" marL="914400" rtl="0" algn="l">
              <a:spcBef>
                <a:spcPts val="0"/>
              </a:spcBef>
              <a:spcAft>
                <a:spcPts val="0"/>
              </a:spcAft>
              <a:buSzPts val="1100"/>
              <a:buChar char="-"/>
            </a:pPr>
            <a:r>
              <a:rPr lang="en"/>
              <a:t>Real life s</a:t>
            </a:r>
            <a:r>
              <a:rPr lang="en"/>
              <a:t>cenarios</a:t>
            </a:r>
            <a:r>
              <a:rPr lang="en"/>
              <a:t> where ML is applied. Ex: netflix recommendation (recommendation system), drug discovery (generative models), google search, tumor imaging detection </a:t>
            </a:r>
            <a:endParaRPr/>
          </a:p>
          <a:p>
            <a:pPr indent="-298450" lvl="0" marL="457200" rtl="0" algn="l">
              <a:spcBef>
                <a:spcPts val="0"/>
              </a:spcBef>
              <a:spcAft>
                <a:spcPts val="0"/>
              </a:spcAft>
              <a:buSzPts val="1100"/>
              <a:buChar char="-"/>
            </a:pPr>
            <a:r>
              <a:rPr lang="en">
                <a:solidFill>
                  <a:schemeClr val="dk1"/>
                </a:solidFill>
              </a:rPr>
              <a:t>ML Life cycle</a:t>
            </a:r>
            <a:endParaRPr/>
          </a:p>
          <a:p>
            <a:pPr indent="-298450" lvl="0" marL="457200" rtl="0" algn="l">
              <a:spcBef>
                <a:spcPts val="0"/>
              </a:spcBef>
              <a:spcAft>
                <a:spcPts val="0"/>
              </a:spcAft>
              <a:buSzPts val="1100"/>
              <a:buChar char="-"/>
            </a:pPr>
            <a:r>
              <a:rPr lang="en"/>
              <a:t>Models are a small part of building a ML application </a:t>
            </a:r>
            <a:endParaRPr/>
          </a:p>
          <a:p>
            <a:pPr indent="-298450" lvl="1" marL="914400" rtl="0" algn="l">
              <a:spcBef>
                <a:spcPts val="0"/>
              </a:spcBef>
              <a:spcAft>
                <a:spcPts val="0"/>
              </a:spcAft>
              <a:buSzPts val="1100"/>
              <a:buChar char="-"/>
            </a:pPr>
            <a:r>
              <a:rPr lang="en"/>
              <a:t>Data pipeline, visualization, ml ops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d28a59381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d28a59381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 card example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c332cc3e2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c332cc3e2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d7c74e38c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d7c74e38c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d7c74e38c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d7c74e38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c332cc3e2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c332cc3e2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applications of ML include: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9e22010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9e22010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NRE</a:t>
            </a:r>
            <a:endParaRPr/>
          </a:p>
          <a:p>
            <a:pPr indent="-298450" lvl="0" marL="457200" rtl="0" algn="l">
              <a:spcBef>
                <a:spcPts val="0"/>
              </a:spcBef>
              <a:spcAft>
                <a:spcPts val="0"/>
              </a:spcAft>
              <a:buSzPts val="1100"/>
              <a:buChar char="-"/>
            </a:pPr>
            <a:r>
              <a:rPr lang="en"/>
              <a:t>Multiple algorithms:</a:t>
            </a:r>
            <a:endParaRPr/>
          </a:p>
          <a:p>
            <a:pPr indent="-298450" lvl="1" marL="914400" rtl="0" algn="l">
              <a:spcBef>
                <a:spcPts val="0"/>
              </a:spcBef>
              <a:spcAft>
                <a:spcPts val="0"/>
              </a:spcAft>
              <a:buSzPts val="1100"/>
              <a:buChar char="-"/>
            </a:pPr>
            <a:r>
              <a:rPr lang="en"/>
              <a:t>Reinforcement learning</a:t>
            </a:r>
            <a:endParaRPr/>
          </a:p>
          <a:p>
            <a:pPr indent="-298450" lvl="1" marL="914400" rtl="0" algn="l">
              <a:spcBef>
                <a:spcPts val="0"/>
              </a:spcBef>
              <a:spcAft>
                <a:spcPts val="0"/>
              </a:spcAft>
              <a:buSzPts val="1100"/>
              <a:buChar char="-"/>
            </a:pPr>
            <a:r>
              <a:rPr lang="en"/>
              <a:t>Neural Networks</a:t>
            </a:r>
            <a:endParaRPr/>
          </a:p>
          <a:p>
            <a:pPr indent="-298450" lvl="1" marL="914400" rtl="0" algn="l">
              <a:spcBef>
                <a:spcPts val="0"/>
              </a:spcBef>
              <a:spcAft>
                <a:spcPts val="0"/>
              </a:spcAft>
              <a:buSzPts val="1100"/>
              <a:buChar char="-"/>
            </a:pPr>
            <a:r>
              <a:rPr lang="en"/>
              <a:t>Matrix Factorization</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rgbClr val="D9D9D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hyperlink" Target="https://www.researchgate.net/figure/Illustration-of-support-vector-machine-SVM-to-generalize-the-optimal-separating_fig1_33130893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documentation.mindsphere.io/MindSphere/apis/analytics-anomalydetection/api-anomalydetection-overview.html"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comments" Target="../comments/commen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jp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grpSp>
        <p:nvGrpSpPr>
          <p:cNvPr id="86" name="Google Shape;86;p13"/>
          <p:cNvGrpSpPr/>
          <p:nvPr/>
        </p:nvGrpSpPr>
        <p:grpSpPr>
          <a:xfrm>
            <a:off x="50" y="745925"/>
            <a:ext cx="1902300" cy="972350"/>
            <a:chOff x="50" y="745925"/>
            <a:chExt cx="1902300" cy="972350"/>
          </a:xfrm>
        </p:grpSpPr>
        <p:sp>
          <p:nvSpPr>
            <p:cNvPr id="87" name="Google Shape;87;p13"/>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3"/>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pic>
        <p:nvPicPr>
          <p:cNvPr id="89" name="Google Shape;89;p13"/>
          <p:cNvPicPr preferRelativeResize="0"/>
          <p:nvPr/>
        </p:nvPicPr>
        <p:blipFill rotWithShape="1">
          <a:blip r:embed="rId4">
            <a:alphaModFix/>
          </a:blip>
          <a:srcRect b="0" l="39646" r="0" t="0"/>
          <a:stretch/>
        </p:blipFill>
        <p:spPr>
          <a:xfrm rot="5400000">
            <a:off x="5801499" y="1801001"/>
            <a:ext cx="3460101" cy="3224900"/>
          </a:xfrm>
          <a:prstGeom prst="rect">
            <a:avLst/>
          </a:prstGeom>
          <a:noFill/>
          <a:ln>
            <a:noFill/>
          </a:ln>
        </p:spPr>
      </p:pic>
      <p:sp>
        <p:nvSpPr>
          <p:cNvPr id="90" name="Google Shape;90;p13"/>
          <p:cNvSpPr txBox="1"/>
          <p:nvPr/>
        </p:nvSpPr>
        <p:spPr>
          <a:xfrm>
            <a:off x="428450" y="1973125"/>
            <a:ext cx="64944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Source Sans Pro"/>
                <a:ea typeface="Source Sans Pro"/>
                <a:cs typeface="Source Sans Pro"/>
                <a:sym typeface="Source Sans Pro"/>
              </a:rPr>
              <a:t>Basic Applied Machine Learning</a:t>
            </a:r>
            <a:endParaRPr sz="5300">
              <a:latin typeface="Source Sans Pro"/>
              <a:ea typeface="Source Sans Pro"/>
              <a:cs typeface="Source Sans Pro"/>
              <a:sym typeface="Source Sans Pro"/>
            </a:endParaRPr>
          </a:p>
        </p:txBody>
      </p:sp>
      <p:sp>
        <p:nvSpPr>
          <p:cNvPr id="91" name="Google Shape;91;p13"/>
          <p:cNvSpPr txBox="1"/>
          <p:nvPr/>
        </p:nvSpPr>
        <p:spPr>
          <a:xfrm>
            <a:off x="484025" y="3826575"/>
            <a:ext cx="35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Barry Xue and Garrett Lam</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22"/>
          <p:cNvGrpSpPr/>
          <p:nvPr/>
        </p:nvGrpSpPr>
        <p:grpSpPr>
          <a:xfrm>
            <a:off x="7241700" y="486750"/>
            <a:ext cx="1902300" cy="972350"/>
            <a:chOff x="50" y="745925"/>
            <a:chExt cx="1902300" cy="972350"/>
          </a:xfrm>
        </p:grpSpPr>
        <p:sp>
          <p:nvSpPr>
            <p:cNvPr id="181" name="Google Shape;181;p22"/>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2"/>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sp>
        <p:nvSpPr>
          <p:cNvPr id="183" name="Google Shape;183;p22"/>
          <p:cNvSpPr txBox="1"/>
          <p:nvPr/>
        </p:nvSpPr>
        <p:spPr>
          <a:xfrm>
            <a:off x="138450" y="536000"/>
            <a:ext cx="7103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Source Sans Pro SemiBold"/>
                <a:ea typeface="Source Sans Pro SemiBold"/>
                <a:cs typeface="Source Sans Pro SemiBold"/>
                <a:sym typeface="Source Sans Pro SemiBold"/>
              </a:rPr>
              <a:t>GOOGLE SEARCH</a:t>
            </a:r>
            <a:endParaRPr sz="3200">
              <a:latin typeface="Source Sans Pro SemiBold"/>
              <a:ea typeface="Source Sans Pro SemiBold"/>
              <a:cs typeface="Source Sans Pro SemiBold"/>
              <a:sym typeface="Source Sans Pro SemiBold"/>
            </a:endParaRPr>
          </a:p>
        </p:txBody>
      </p:sp>
      <p:sp>
        <p:nvSpPr>
          <p:cNvPr id="184" name="Google Shape;184;p22"/>
          <p:cNvSpPr txBox="1"/>
          <p:nvPr/>
        </p:nvSpPr>
        <p:spPr>
          <a:xfrm>
            <a:off x="160650" y="1525050"/>
            <a:ext cx="8822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Google uses </a:t>
            </a:r>
            <a:r>
              <a:rPr lang="en">
                <a:latin typeface="Source Sans Pro"/>
                <a:ea typeface="Source Sans Pro"/>
                <a:cs typeface="Source Sans Pro"/>
                <a:sym typeface="Source Sans Pro"/>
              </a:rPr>
              <a:t>transformer</a:t>
            </a:r>
            <a:r>
              <a:rPr lang="en">
                <a:latin typeface="Source Sans Pro"/>
                <a:ea typeface="Source Sans Pro"/>
                <a:cs typeface="Source Sans Pro"/>
                <a:sym typeface="Source Sans Pro"/>
              </a:rPr>
              <a:t> based architecture neutral networks called </a:t>
            </a:r>
            <a:r>
              <a:rPr b="1" lang="en">
                <a:latin typeface="Source Sans Pro"/>
                <a:ea typeface="Source Sans Pro"/>
                <a:cs typeface="Source Sans Pro"/>
                <a:sym typeface="Source Sans Pro"/>
              </a:rPr>
              <a:t>Bidirectional Encoder Representations from Transformers (BERT)</a:t>
            </a:r>
            <a:r>
              <a:rPr lang="en">
                <a:latin typeface="Source Sans Pro"/>
                <a:ea typeface="Source Sans Pro"/>
                <a:cs typeface="Source Sans Pro"/>
                <a:sym typeface="Source Sans Pro"/>
              </a:rPr>
              <a:t>, and more recently</a:t>
            </a:r>
            <a:r>
              <a:rPr b="1" lang="en">
                <a:latin typeface="Source Sans Pro"/>
                <a:ea typeface="Source Sans Pro"/>
                <a:cs typeface="Source Sans Pro"/>
                <a:sym typeface="Source Sans Pro"/>
              </a:rPr>
              <a:t> Siamese Multi-Depth Transformer-based Hierarchical (SMITH) Encoder</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Both NLP algorithms: BERT short queries, SMITH long queries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Uses semantics, word segmentation, most popular global searches, and browsing history</a:t>
            </a:r>
            <a:endParaRPr>
              <a:latin typeface="Source Sans Pro"/>
              <a:ea typeface="Source Sans Pro"/>
              <a:cs typeface="Source Sans Pro"/>
              <a:sym typeface="Source Sans Pro"/>
            </a:endParaRPr>
          </a:p>
        </p:txBody>
      </p:sp>
      <p:pic>
        <p:nvPicPr>
          <p:cNvPr id="185" name="Google Shape;185;p22"/>
          <p:cNvPicPr preferRelativeResize="0"/>
          <p:nvPr/>
        </p:nvPicPr>
        <p:blipFill>
          <a:blip r:embed="rId4">
            <a:alphaModFix/>
          </a:blip>
          <a:stretch>
            <a:fillRect/>
          </a:stretch>
        </p:blipFill>
        <p:spPr>
          <a:xfrm>
            <a:off x="794950" y="2941400"/>
            <a:ext cx="3647198" cy="2051549"/>
          </a:xfrm>
          <a:prstGeom prst="rect">
            <a:avLst/>
          </a:prstGeom>
          <a:noFill/>
          <a:ln>
            <a:noFill/>
          </a:ln>
        </p:spPr>
      </p:pic>
      <p:pic>
        <p:nvPicPr>
          <p:cNvPr id="186" name="Google Shape;186;p22"/>
          <p:cNvPicPr preferRelativeResize="0"/>
          <p:nvPr/>
        </p:nvPicPr>
        <p:blipFill>
          <a:blip r:embed="rId5">
            <a:alphaModFix/>
          </a:blip>
          <a:stretch>
            <a:fillRect/>
          </a:stretch>
        </p:blipFill>
        <p:spPr>
          <a:xfrm>
            <a:off x="4927223" y="2941402"/>
            <a:ext cx="3907746" cy="2051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p23"/>
          <p:cNvGrpSpPr/>
          <p:nvPr/>
        </p:nvGrpSpPr>
        <p:grpSpPr>
          <a:xfrm>
            <a:off x="7241700" y="486750"/>
            <a:ext cx="1902300" cy="972350"/>
            <a:chOff x="50" y="745925"/>
            <a:chExt cx="1902300" cy="972350"/>
          </a:xfrm>
        </p:grpSpPr>
        <p:sp>
          <p:nvSpPr>
            <p:cNvPr id="192" name="Google Shape;192;p23"/>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23"/>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sp>
        <p:nvSpPr>
          <p:cNvPr id="194" name="Google Shape;194;p23"/>
          <p:cNvSpPr txBox="1"/>
          <p:nvPr/>
        </p:nvSpPr>
        <p:spPr>
          <a:xfrm>
            <a:off x="138450" y="536000"/>
            <a:ext cx="7103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Source Sans Pro SemiBold"/>
                <a:ea typeface="Source Sans Pro SemiBold"/>
                <a:cs typeface="Source Sans Pro SemiBold"/>
                <a:sym typeface="Source Sans Pro SemiBold"/>
              </a:rPr>
              <a:t>SNAPCHAT FILTERS</a:t>
            </a:r>
            <a:endParaRPr sz="3200">
              <a:latin typeface="Source Sans Pro SemiBold"/>
              <a:ea typeface="Source Sans Pro SemiBold"/>
              <a:cs typeface="Source Sans Pro SemiBold"/>
              <a:sym typeface="Source Sans Pro SemiBold"/>
            </a:endParaRPr>
          </a:p>
        </p:txBody>
      </p:sp>
      <p:sp>
        <p:nvSpPr>
          <p:cNvPr id="195" name="Google Shape;195;p23"/>
          <p:cNvSpPr txBox="1"/>
          <p:nvPr/>
        </p:nvSpPr>
        <p:spPr>
          <a:xfrm>
            <a:off x="160650" y="1459100"/>
            <a:ext cx="8822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Snapchat uses face detection, facial landmarks, and image processing to produce filters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Face Detection:</a:t>
            </a:r>
            <a:r>
              <a:rPr lang="en">
                <a:latin typeface="Source Sans Pro"/>
                <a:ea typeface="Source Sans Pro"/>
                <a:cs typeface="Source Sans Pro"/>
                <a:sym typeface="Source Sans Pro"/>
              </a:rPr>
              <a:t> Support Vector Machine (SVM)</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Facial Landmark: </a:t>
            </a:r>
            <a:r>
              <a:rPr lang="en">
                <a:latin typeface="Source Sans Pro"/>
                <a:ea typeface="Source Sans Pro"/>
                <a:cs typeface="Source Sans Pro"/>
                <a:sym typeface="Source Sans Pro"/>
              </a:rPr>
              <a:t>Regression Trees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Image Processing:</a:t>
            </a:r>
            <a:r>
              <a:rPr lang="en">
                <a:latin typeface="Source Sans Pro"/>
                <a:ea typeface="Source Sans Pro"/>
                <a:cs typeface="Source Sans Pro"/>
                <a:sym typeface="Source Sans Pro"/>
              </a:rPr>
              <a:t> Active Shape Model</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196" name="Google Shape;196;p23"/>
          <p:cNvPicPr preferRelativeResize="0"/>
          <p:nvPr/>
        </p:nvPicPr>
        <p:blipFill>
          <a:blip r:embed="rId4">
            <a:alphaModFix/>
          </a:blip>
          <a:stretch>
            <a:fillRect/>
          </a:stretch>
        </p:blipFill>
        <p:spPr>
          <a:xfrm>
            <a:off x="521650" y="2721200"/>
            <a:ext cx="3883424" cy="2038800"/>
          </a:xfrm>
          <a:prstGeom prst="rect">
            <a:avLst/>
          </a:prstGeom>
          <a:noFill/>
          <a:ln>
            <a:noFill/>
          </a:ln>
        </p:spPr>
      </p:pic>
      <p:pic>
        <p:nvPicPr>
          <p:cNvPr id="197" name="Google Shape;197;p23"/>
          <p:cNvPicPr preferRelativeResize="0"/>
          <p:nvPr/>
        </p:nvPicPr>
        <p:blipFill>
          <a:blip r:embed="rId5">
            <a:alphaModFix/>
          </a:blip>
          <a:stretch>
            <a:fillRect/>
          </a:stretch>
        </p:blipFill>
        <p:spPr>
          <a:xfrm>
            <a:off x="5044950" y="2569663"/>
            <a:ext cx="3122500" cy="234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24"/>
          <p:cNvGrpSpPr/>
          <p:nvPr/>
        </p:nvGrpSpPr>
        <p:grpSpPr>
          <a:xfrm>
            <a:off x="7241700" y="486750"/>
            <a:ext cx="1902300" cy="972350"/>
            <a:chOff x="50" y="745925"/>
            <a:chExt cx="1902300" cy="972350"/>
          </a:xfrm>
        </p:grpSpPr>
        <p:sp>
          <p:nvSpPr>
            <p:cNvPr id="203" name="Google Shape;203;p24"/>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4"/>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sp>
        <p:nvSpPr>
          <p:cNvPr id="205" name="Google Shape;205;p24"/>
          <p:cNvSpPr txBox="1"/>
          <p:nvPr/>
        </p:nvSpPr>
        <p:spPr>
          <a:xfrm>
            <a:off x="138450" y="536000"/>
            <a:ext cx="6830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latin typeface="Source Sans Pro SemiBold"/>
              <a:ea typeface="Source Sans Pro SemiBold"/>
              <a:cs typeface="Source Sans Pro SemiBold"/>
              <a:sym typeface="Source Sans Pro SemiBold"/>
            </a:endParaRPr>
          </a:p>
        </p:txBody>
      </p:sp>
      <p:sp>
        <p:nvSpPr>
          <p:cNvPr id="206" name="Google Shape;206;p24"/>
          <p:cNvSpPr txBox="1"/>
          <p:nvPr/>
        </p:nvSpPr>
        <p:spPr>
          <a:xfrm>
            <a:off x="1472700" y="2571750"/>
            <a:ext cx="61986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latin typeface="Lato"/>
                <a:ea typeface="Lato"/>
                <a:cs typeface="Lato"/>
                <a:sym typeface="Lato"/>
              </a:rPr>
              <a:t>“</a:t>
            </a:r>
            <a:r>
              <a:rPr i="1" lang="en" sz="2200">
                <a:latin typeface="Lato"/>
                <a:ea typeface="Lato"/>
                <a:cs typeface="Lato"/>
                <a:sym typeface="Lato"/>
              </a:rPr>
              <a:t>Models are a small part of building a ML application”</a:t>
            </a:r>
            <a:endParaRPr i="1" sz="2200">
              <a:latin typeface="Lato"/>
              <a:ea typeface="Lato"/>
              <a:cs typeface="Lato"/>
              <a:sym typeface="Lato"/>
            </a:endParaRPr>
          </a:p>
          <a:p>
            <a:pPr indent="0" lvl="0" marL="0" rtl="0" algn="l">
              <a:spcBef>
                <a:spcPts val="0"/>
              </a:spcBef>
              <a:spcAft>
                <a:spcPts val="0"/>
              </a:spcAft>
              <a:buNone/>
            </a:pPr>
            <a:r>
              <a:t/>
            </a:r>
            <a:endParaRPr i="1" sz="25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pSp>
        <p:nvGrpSpPr>
          <p:cNvPr id="211" name="Google Shape;211;p25"/>
          <p:cNvGrpSpPr/>
          <p:nvPr/>
        </p:nvGrpSpPr>
        <p:grpSpPr>
          <a:xfrm>
            <a:off x="7241700" y="486750"/>
            <a:ext cx="1902300" cy="972350"/>
            <a:chOff x="50" y="745925"/>
            <a:chExt cx="1902300" cy="972350"/>
          </a:xfrm>
        </p:grpSpPr>
        <p:sp>
          <p:nvSpPr>
            <p:cNvPr id="212" name="Google Shape;212;p25"/>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5"/>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pic>
        <p:nvPicPr>
          <p:cNvPr id="214" name="Google Shape;214;p25"/>
          <p:cNvPicPr preferRelativeResize="0"/>
          <p:nvPr/>
        </p:nvPicPr>
        <p:blipFill>
          <a:blip r:embed="rId4">
            <a:alphaModFix/>
          </a:blip>
          <a:stretch>
            <a:fillRect/>
          </a:stretch>
        </p:blipFill>
        <p:spPr>
          <a:xfrm>
            <a:off x="1761527" y="486750"/>
            <a:ext cx="5468547" cy="46567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pSp>
        <p:nvGrpSpPr>
          <p:cNvPr id="219" name="Google Shape;219;p26"/>
          <p:cNvGrpSpPr/>
          <p:nvPr/>
        </p:nvGrpSpPr>
        <p:grpSpPr>
          <a:xfrm>
            <a:off x="7241700" y="486750"/>
            <a:ext cx="1902300" cy="972350"/>
            <a:chOff x="50" y="745925"/>
            <a:chExt cx="1902300" cy="972350"/>
          </a:xfrm>
        </p:grpSpPr>
        <p:sp>
          <p:nvSpPr>
            <p:cNvPr id="220" name="Google Shape;220;p26"/>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26"/>
            <p:cNvPicPr preferRelativeResize="0"/>
            <p:nvPr/>
          </p:nvPicPr>
          <p:blipFill rotWithShape="1">
            <a:blip r:embed="rId4">
              <a:alphaModFix/>
            </a:blip>
            <a:srcRect b="0" l="0" r="0" t="0"/>
            <a:stretch/>
          </p:blipFill>
          <p:spPr>
            <a:xfrm>
              <a:off x="115051" y="745925"/>
              <a:ext cx="1672301" cy="972350"/>
            </a:xfrm>
            <a:prstGeom prst="rect">
              <a:avLst/>
            </a:prstGeom>
            <a:noFill/>
            <a:ln>
              <a:noFill/>
            </a:ln>
          </p:spPr>
        </p:pic>
      </p:grpSp>
      <p:sp>
        <p:nvSpPr>
          <p:cNvPr id="222" name="Google Shape;222;p26"/>
          <p:cNvSpPr txBox="1"/>
          <p:nvPr/>
        </p:nvSpPr>
        <p:spPr>
          <a:xfrm>
            <a:off x="1324800" y="2094600"/>
            <a:ext cx="64944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Source Sans Pro"/>
                <a:ea typeface="Source Sans Pro"/>
                <a:cs typeface="Source Sans Pro"/>
                <a:sym typeface="Source Sans Pro"/>
              </a:rPr>
              <a:t>DEMO</a:t>
            </a:r>
            <a:endParaRPr sz="5000">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Stock Market Trend Prediction </a:t>
            </a:r>
            <a:endParaRPr/>
          </a:p>
        </p:txBody>
      </p:sp>
      <p:sp>
        <p:nvSpPr>
          <p:cNvPr id="228" name="Google Shape;228;p27"/>
          <p:cNvSpPr txBox="1"/>
          <p:nvPr/>
        </p:nvSpPr>
        <p:spPr>
          <a:xfrm>
            <a:off x="727800" y="1853850"/>
            <a:ext cx="7688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ato"/>
                <a:ea typeface="Lato"/>
                <a:cs typeface="Lato"/>
                <a:sym typeface="Lato"/>
              </a:rPr>
              <a:t>Objective: Using the Moving Average and a LSTM RNN model to predict a stock’s closing prices.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What you will learn: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Moving average filter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Recurrent Neural Network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Long short-term memory (LSTM)</a:t>
            </a:r>
            <a:endParaRPr>
              <a:solidFill>
                <a:schemeClr val="accent1"/>
              </a:solidFill>
              <a:latin typeface="Lato"/>
              <a:ea typeface="Lato"/>
              <a:cs typeface="Lato"/>
              <a:sym typeface="Lato"/>
            </a:endParaRPr>
          </a:p>
        </p:txBody>
      </p:sp>
      <p:pic>
        <p:nvPicPr>
          <p:cNvPr id="229" name="Google Shape;229;p27" title="Recurrent Neural Network Illustration"/>
          <p:cNvPicPr preferRelativeResize="0"/>
          <p:nvPr/>
        </p:nvPicPr>
        <p:blipFill>
          <a:blip r:embed="rId3">
            <a:alphaModFix/>
          </a:blip>
          <a:stretch>
            <a:fillRect/>
          </a:stretch>
        </p:blipFill>
        <p:spPr>
          <a:xfrm>
            <a:off x="729450" y="3331350"/>
            <a:ext cx="5749376" cy="1533175"/>
          </a:xfrm>
          <a:prstGeom prst="rect">
            <a:avLst/>
          </a:prstGeom>
          <a:noFill/>
          <a:ln>
            <a:noFill/>
          </a:ln>
        </p:spPr>
      </p:pic>
      <p:sp>
        <p:nvSpPr>
          <p:cNvPr id="230" name="Google Shape;230;p27"/>
          <p:cNvSpPr txBox="1"/>
          <p:nvPr/>
        </p:nvSpPr>
        <p:spPr>
          <a:xfrm>
            <a:off x="4925400" y="4707900"/>
            <a:ext cx="4218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Source: Stanford CS 230 Lecture Note</a:t>
            </a:r>
            <a:endParaRPr sz="9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Handwritten</a:t>
            </a:r>
            <a:r>
              <a:rPr lang="en"/>
              <a:t> Digits Classification </a:t>
            </a:r>
            <a:endParaRPr/>
          </a:p>
        </p:txBody>
      </p:sp>
      <p:sp>
        <p:nvSpPr>
          <p:cNvPr id="236" name="Google Shape;236;p28"/>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classify pictures of </a:t>
            </a:r>
            <a:r>
              <a:rPr lang="en"/>
              <a:t>handwritten</a:t>
            </a:r>
            <a:r>
              <a:rPr lang="en"/>
              <a:t> digits (0-9) using classic ML techniques.</a:t>
            </a:r>
            <a:endParaRPr/>
          </a:p>
          <a:p>
            <a:pPr indent="0" lvl="0" marL="0" rtl="0" algn="l">
              <a:spcBef>
                <a:spcPts val="1200"/>
              </a:spcBef>
              <a:spcAft>
                <a:spcPts val="0"/>
              </a:spcAft>
              <a:buNone/>
            </a:pPr>
            <a:r>
              <a:rPr lang="en"/>
              <a:t>What you will learn: </a:t>
            </a:r>
            <a:endParaRPr/>
          </a:p>
          <a:p>
            <a:pPr indent="-311150" lvl="0" marL="457200" rtl="0" algn="l">
              <a:spcBef>
                <a:spcPts val="1200"/>
              </a:spcBef>
              <a:spcAft>
                <a:spcPts val="0"/>
              </a:spcAft>
              <a:buSzPts val="1300"/>
              <a:buChar char="●"/>
            </a:pPr>
            <a:r>
              <a:rPr lang="en"/>
              <a:t>Simple practice of image processing</a:t>
            </a:r>
            <a:endParaRPr/>
          </a:p>
          <a:p>
            <a:pPr indent="-311150" lvl="0" marL="457200" rtl="0" algn="l">
              <a:spcBef>
                <a:spcPts val="0"/>
              </a:spcBef>
              <a:spcAft>
                <a:spcPts val="0"/>
              </a:spcAft>
              <a:buSzPts val="1300"/>
              <a:buChar char="●"/>
            </a:pPr>
            <a:r>
              <a:rPr lang="en"/>
              <a:t>Support Vector Machine (SVM)</a:t>
            </a:r>
            <a:endParaRPr/>
          </a:p>
          <a:p>
            <a:pPr indent="-311150" lvl="0" marL="457200" rtl="0" algn="l">
              <a:spcBef>
                <a:spcPts val="0"/>
              </a:spcBef>
              <a:spcAft>
                <a:spcPts val="0"/>
              </a:spcAft>
              <a:buSzPts val="1300"/>
              <a:buChar char="●"/>
            </a:pPr>
            <a:r>
              <a:rPr lang="en"/>
              <a:t>Convolution Neural Network (CNN) </a:t>
            </a:r>
            <a:endParaRPr/>
          </a:p>
        </p:txBody>
      </p:sp>
      <p:pic>
        <p:nvPicPr>
          <p:cNvPr id="237" name="Google Shape;237;p28"/>
          <p:cNvPicPr preferRelativeResize="0"/>
          <p:nvPr/>
        </p:nvPicPr>
        <p:blipFill>
          <a:blip r:embed="rId3">
            <a:alphaModFix/>
          </a:blip>
          <a:stretch>
            <a:fillRect/>
          </a:stretch>
        </p:blipFill>
        <p:spPr>
          <a:xfrm>
            <a:off x="4916163" y="1887600"/>
            <a:ext cx="3097275" cy="2869050"/>
          </a:xfrm>
          <a:prstGeom prst="rect">
            <a:avLst/>
          </a:prstGeom>
          <a:noFill/>
          <a:ln>
            <a:noFill/>
          </a:ln>
        </p:spPr>
      </p:pic>
      <p:sp>
        <p:nvSpPr>
          <p:cNvPr id="238" name="Google Shape;238;p28"/>
          <p:cNvSpPr txBox="1"/>
          <p:nvPr/>
        </p:nvSpPr>
        <p:spPr>
          <a:xfrm>
            <a:off x="4916175" y="4790400"/>
            <a:ext cx="326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Source: </a:t>
            </a:r>
            <a:r>
              <a:rPr lang="en" sz="900" u="sng">
                <a:solidFill>
                  <a:schemeClr val="hlink"/>
                </a:solidFill>
                <a:latin typeface="Lato"/>
                <a:ea typeface="Lato"/>
                <a:cs typeface="Lato"/>
                <a:sym typeface="Lato"/>
                <a:hlinkClick r:id="rId4"/>
              </a:rPr>
              <a:t>ResearchGate - SVM</a:t>
            </a:r>
            <a:endParaRPr sz="9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Anomaly Detection </a:t>
            </a:r>
            <a:r>
              <a:rPr lang="en"/>
              <a:t> </a:t>
            </a:r>
            <a:endParaRPr/>
          </a:p>
        </p:txBody>
      </p:sp>
      <p:sp>
        <p:nvSpPr>
          <p:cNvPr id="244" name="Google Shape;244;p29"/>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find abnormal data points given a noisy dataset.</a:t>
            </a:r>
            <a:endParaRPr/>
          </a:p>
          <a:p>
            <a:pPr indent="0" lvl="0" marL="0" rtl="0" algn="l">
              <a:spcBef>
                <a:spcPts val="1200"/>
              </a:spcBef>
              <a:spcAft>
                <a:spcPts val="0"/>
              </a:spcAft>
              <a:buNone/>
            </a:pPr>
            <a:r>
              <a:rPr lang="en"/>
              <a:t>What you will learn: </a:t>
            </a:r>
            <a:endParaRPr/>
          </a:p>
          <a:p>
            <a:pPr indent="-311150" lvl="0" marL="457200" rtl="0" algn="l">
              <a:spcBef>
                <a:spcPts val="1200"/>
              </a:spcBef>
              <a:spcAft>
                <a:spcPts val="0"/>
              </a:spcAft>
              <a:buSzPts val="1300"/>
              <a:buChar char="●"/>
            </a:pPr>
            <a:r>
              <a:rPr lang="en"/>
              <a:t>K-means Clustering </a:t>
            </a:r>
            <a:endParaRPr/>
          </a:p>
          <a:p>
            <a:pPr indent="0" lvl="0" marL="457200" rtl="0" algn="l">
              <a:spcBef>
                <a:spcPts val="1200"/>
              </a:spcBef>
              <a:spcAft>
                <a:spcPts val="1200"/>
              </a:spcAft>
              <a:buNone/>
            </a:pPr>
            <a:r>
              <a:t/>
            </a:r>
            <a:endParaRPr/>
          </a:p>
        </p:txBody>
      </p:sp>
      <p:sp>
        <p:nvSpPr>
          <p:cNvPr id="245" name="Google Shape;245;p29"/>
          <p:cNvSpPr txBox="1"/>
          <p:nvPr/>
        </p:nvSpPr>
        <p:spPr>
          <a:xfrm>
            <a:off x="4718350" y="4149050"/>
            <a:ext cx="326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Source:</a:t>
            </a:r>
            <a:r>
              <a:rPr lang="en" sz="900" u="sng">
                <a:solidFill>
                  <a:schemeClr val="hlink"/>
                </a:solidFill>
                <a:latin typeface="Lato"/>
                <a:ea typeface="Lato"/>
                <a:cs typeface="Lato"/>
                <a:sym typeface="Lato"/>
                <a:hlinkClick r:id="rId3"/>
              </a:rPr>
              <a:t> Siemen’s MindSphere Documentation</a:t>
            </a:r>
            <a:endParaRPr sz="900">
              <a:latin typeface="Lato"/>
              <a:ea typeface="Lato"/>
              <a:cs typeface="Lato"/>
              <a:sym typeface="Lato"/>
            </a:endParaRPr>
          </a:p>
        </p:txBody>
      </p:sp>
      <p:pic>
        <p:nvPicPr>
          <p:cNvPr id="246" name="Google Shape;246;p29"/>
          <p:cNvPicPr preferRelativeResize="0"/>
          <p:nvPr/>
        </p:nvPicPr>
        <p:blipFill>
          <a:blip r:embed="rId4">
            <a:alphaModFix/>
          </a:blip>
          <a:stretch>
            <a:fillRect/>
          </a:stretch>
        </p:blipFill>
        <p:spPr>
          <a:xfrm>
            <a:off x="4656025" y="1915575"/>
            <a:ext cx="4335575" cy="22334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A.1: RNNs and LSTM</a:t>
            </a:r>
            <a:endParaRPr/>
          </a:p>
        </p:txBody>
      </p:sp>
      <p:sp>
        <p:nvSpPr>
          <p:cNvPr id="252" name="Google Shape;252;p30"/>
          <p:cNvSpPr txBox="1"/>
          <p:nvPr/>
        </p:nvSpPr>
        <p:spPr>
          <a:xfrm>
            <a:off x="729450" y="1904075"/>
            <a:ext cx="4035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ato"/>
                <a:ea typeface="Lato"/>
                <a:cs typeface="Lato"/>
                <a:sym typeface="Lato"/>
              </a:rPr>
              <a:t>A RNN cell recurrently updates its hidden weights ( a(t) ) with each iteration of new input data ( x(t) ).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Traditional RNN has some known issues: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High computation cost and long runtime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Vanishing gradient after long </a:t>
            </a:r>
            <a:r>
              <a:rPr lang="en">
                <a:solidFill>
                  <a:schemeClr val="accent1"/>
                </a:solidFill>
                <a:latin typeface="Lato"/>
                <a:ea typeface="Lato"/>
                <a:cs typeface="Lato"/>
                <a:sym typeface="Lato"/>
              </a:rPr>
              <a:t>sequence</a:t>
            </a:r>
            <a:r>
              <a:rPr lang="en">
                <a:solidFill>
                  <a:schemeClr val="accent1"/>
                </a:solidFill>
                <a:latin typeface="Lato"/>
                <a:ea typeface="Lato"/>
                <a:cs typeface="Lato"/>
                <a:sym typeface="Lato"/>
              </a:rPr>
              <a:t> of updates</a:t>
            </a:r>
            <a:endParaRPr>
              <a:solidFill>
                <a:schemeClr val="accent1"/>
              </a:solidFill>
              <a:latin typeface="Lato"/>
              <a:ea typeface="Lato"/>
              <a:cs typeface="Lato"/>
              <a:sym typeface="Lato"/>
            </a:endParaRPr>
          </a:p>
        </p:txBody>
      </p:sp>
      <p:pic>
        <p:nvPicPr>
          <p:cNvPr id="253" name="Google Shape;253;p30"/>
          <p:cNvPicPr preferRelativeResize="0"/>
          <p:nvPr/>
        </p:nvPicPr>
        <p:blipFill>
          <a:blip r:embed="rId4">
            <a:alphaModFix/>
          </a:blip>
          <a:stretch>
            <a:fillRect/>
          </a:stretch>
        </p:blipFill>
        <p:spPr>
          <a:xfrm>
            <a:off x="4764450" y="2014500"/>
            <a:ext cx="4074749" cy="1904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A.2: RNNs and LSTM</a:t>
            </a:r>
            <a:endParaRPr/>
          </a:p>
        </p:txBody>
      </p:sp>
      <p:sp>
        <p:nvSpPr>
          <p:cNvPr id="259" name="Google Shape;259;p31"/>
          <p:cNvSpPr txBox="1"/>
          <p:nvPr/>
        </p:nvSpPr>
        <p:spPr>
          <a:xfrm>
            <a:off x="729450" y="1904075"/>
            <a:ext cx="3422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ato"/>
                <a:ea typeface="Lato"/>
                <a:cs typeface="Lato"/>
                <a:sym typeface="Lato"/>
              </a:rPr>
              <a:t>LSTM is a RNN unit designed to fix those issues. It uses three gates: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Forget Gate</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Keep Gate (Input Gate)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Output Gate</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The gating mechanism allows a chain of LSTM cells to: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Skip input at specific time step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More expressive with longer sequences, less likely to suffer from vanishing gradient</a:t>
            </a:r>
            <a:endParaRPr>
              <a:solidFill>
                <a:schemeClr val="accent1"/>
              </a:solidFill>
              <a:latin typeface="Lato"/>
              <a:ea typeface="Lato"/>
              <a:cs typeface="Lato"/>
              <a:sym typeface="Lato"/>
            </a:endParaRPr>
          </a:p>
        </p:txBody>
      </p:sp>
      <p:pic>
        <p:nvPicPr>
          <p:cNvPr id="260" name="Google Shape;260;p31"/>
          <p:cNvPicPr preferRelativeResize="0"/>
          <p:nvPr/>
        </p:nvPicPr>
        <p:blipFill>
          <a:blip r:embed="rId3">
            <a:alphaModFix/>
          </a:blip>
          <a:stretch>
            <a:fillRect/>
          </a:stretch>
        </p:blipFill>
        <p:spPr>
          <a:xfrm>
            <a:off x="4152150" y="2030975"/>
            <a:ext cx="4687050" cy="23991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p14"/>
          <p:cNvGrpSpPr/>
          <p:nvPr/>
        </p:nvGrpSpPr>
        <p:grpSpPr>
          <a:xfrm>
            <a:off x="7241700" y="486750"/>
            <a:ext cx="1902300" cy="972350"/>
            <a:chOff x="50" y="745925"/>
            <a:chExt cx="1902300" cy="972350"/>
          </a:xfrm>
        </p:grpSpPr>
        <p:sp>
          <p:nvSpPr>
            <p:cNvPr id="97" name="Google Shape;97;p14"/>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4"/>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sp>
        <p:nvSpPr>
          <p:cNvPr id="99" name="Google Shape;99;p14"/>
          <p:cNvSpPr txBox="1"/>
          <p:nvPr/>
        </p:nvSpPr>
        <p:spPr>
          <a:xfrm>
            <a:off x="138450" y="536000"/>
            <a:ext cx="6494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Source Sans Pro SemiBold"/>
                <a:ea typeface="Source Sans Pro SemiBold"/>
                <a:cs typeface="Source Sans Pro SemiBold"/>
                <a:sym typeface="Source Sans Pro SemiBold"/>
              </a:rPr>
              <a:t>OVERVIEW</a:t>
            </a:r>
            <a:endParaRPr sz="3200">
              <a:latin typeface="Source Sans Pro SemiBold"/>
              <a:ea typeface="Source Sans Pro SemiBold"/>
              <a:cs typeface="Source Sans Pro SemiBold"/>
              <a:sym typeface="Source Sans Pro SemiBold"/>
            </a:endParaRPr>
          </a:p>
        </p:txBody>
      </p:sp>
      <p:sp>
        <p:nvSpPr>
          <p:cNvPr id="100" name="Google Shape;100;p14"/>
          <p:cNvSpPr txBox="1"/>
          <p:nvPr/>
        </p:nvSpPr>
        <p:spPr>
          <a:xfrm>
            <a:off x="138450" y="1459100"/>
            <a:ext cx="8822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What is Machine Learning?</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ML vs Statistical Modeling</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Categories of ML</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Applications of ML</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Life Cycle of a ML </a:t>
            </a:r>
            <a:r>
              <a:rPr lang="en">
                <a:latin typeface="Source Sans Pro"/>
                <a:ea typeface="Source Sans Pro"/>
                <a:cs typeface="Source Sans Pro"/>
                <a:sym typeface="Source Sans Pro"/>
              </a:rPr>
              <a:t>Application/Project</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Jupyter Notebook Demo </a:t>
            </a:r>
            <a:endParaRPr>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B: Support Vector Machine</a:t>
            </a:r>
            <a:endParaRPr/>
          </a:p>
        </p:txBody>
      </p:sp>
      <p:sp>
        <p:nvSpPr>
          <p:cNvPr id="266" name="Google Shape;266;p32"/>
          <p:cNvSpPr txBox="1"/>
          <p:nvPr/>
        </p:nvSpPr>
        <p:spPr>
          <a:xfrm>
            <a:off x="729450" y="1920550"/>
            <a:ext cx="47226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rPr>
              <a:t>Support Vector Machine aims to maximize the margin between the closest data points, with an allowed error rate. </a:t>
            </a:r>
            <a:endParaRPr>
              <a:solidFill>
                <a:schemeClr val="accent1"/>
              </a:solidFill>
            </a:endParaRPr>
          </a:p>
          <a:p>
            <a:pPr indent="-317500" lvl="0" marL="457200" rtl="0" algn="l">
              <a:lnSpc>
                <a:spcPct val="115000"/>
              </a:lnSpc>
              <a:spcBef>
                <a:spcPts val="0"/>
              </a:spcBef>
              <a:spcAft>
                <a:spcPts val="0"/>
              </a:spcAft>
              <a:buClr>
                <a:schemeClr val="accent1"/>
              </a:buClr>
              <a:buSzPts val="1400"/>
              <a:buChar char="●"/>
            </a:pPr>
            <a:r>
              <a:rPr lang="en">
                <a:solidFill>
                  <a:schemeClr val="accent1"/>
                </a:solidFill>
              </a:rPr>
              <a:t>The points circled in red are the ‘support vectors’ that define the margin size.</a:t>
            </a:r>
            <a:endParaRPr>
              <a:solidFill>
                <a:schemeClr val="accent1"/>
              </a:solidFill>
            </a:endParaRPr>
          </a:p>
          <a:p>
            <a:pPr indent="-317500" lvl="0" marL="457200" rtl="0" algn="l">
              <a:lnSpc>
                <a:spcPct val="115000"/>
              </a:lnSpc>
              <a:spcBef>
                <a:spcPts val="0"/>
              </a:spcBef>
              <a:spcAft>
                <a:spcPts val="0"/>
              </a:spcAft>
              <a:buClr>
                <a:schemeClr val="accent1"/>
              </a:buClr>
              <a:buSzPts val="1400"/>
              <a:buChar char="●"/>
            </a:pPr>
            <a:r>
              <a:rPr lang="en">
                <a:solidFill>
                  <a:schemeClr val="accent1"/>
                </a:solidFill>
              </a:rPr>
              <a:t>The green data point is on the incorrect side of the hyperplane, but it is within the allowed error rate. </a:t>
            </a:r>
            <a:endParaRPr>
              <a:solidFill>
                <a:schemeClr val="accent1"/>
              </a:solidFill>
            </a:endParaRPr>
          </a:p>
          <a:p>
            <a:pPr indent="-317500" lvl="1" marL="914400" rtl="0" algn="l">
              <a:lnSpc>
                <a:spcPct val="115000"/>
              </a:lnSpc>
              <a:spcBef>
                <a:spcPts val="0"/>
              </a:spcBef>
              <a:spcAft>
                <a:spcPts val="0"/>
              </a:spcAft>
              <a:buClr>
                <a:schemeClr val="accent1"/>
              </a:buClr>
              <a:buSzPts val="1400"/>
              <a:buChar char="●"/>
            </a:pPr>
            <a:r>
              <a:rPr lang="en">
                <a:solidFill>
                  <a:schemeClr val="accent1"/>
                </a:solidFill>
              </a:rPr>
              <a:t>This helps the model generalize. </a:t>
            </a:r>
            <a:endParaRPr sz="1700">
              <a:solidFill>
                <a:schemeClr val="accent1"/>
              </a:solidFill>
              <a:latin typeface="Lato"/>
              <a:ea typeface="Lato"/>
              <a:cs typeface="Lato"/>
              <a:sym typeface="Lato"/>
            </a:endParaRPr>
          </a:p>
        </p:txBody>
      </p:sp>
      <p:pic>
        <p:nvPicPr>
          <p:cNvPr id="267" name="Google Shape;267;p32"/>
          <p:cNvPicPr preferRelativeResize="0"/>
          <p:nvPr/>
        </p:nvPicPr>
        <p:blipFill>
          <a:blip r:embed="rId3">
            <a:alphaModFix/>
          </a:blip>
          <a:stretch>
            <a:fillRect/>
          </a:stretch>
        </p:blipFill>
        <p:spPr>
          <a:xfrm>
            <a:off x="5452049" y="1920550"/>
            <a:ext cx="2830351" cy="2621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C: CNNs</a:t>
            </a:r>
            <a:endParaRPr/>
          </a:p>
        </p:txBody>
      </p:sp>
      <p:sp>
        <p:nvSpPr>
          <p:cNvPr id="273" name="Google Shape;273;p33"/>
          <p:cNvSpPr txBox="1"/>
          <p:nvPr/>
        </p:nvSpPr>
        <p:spPr>
          <a:xfrm>
            <a:off x="729450" y="1853850"/>
            <a:ext cx="3136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ato"/>
                <a:ea typeface="Lato"/>
                <a:cs typeface="Lato"/>
                <a:sym typeface="Lato"/>
              </a:rPr>
              <a:t>Convolution Neural Network has three essential </a:t>
            </a:r>
            <a:r>
              <a:rPr lang="en">
                <a:solidFill>
                  <a:schemeClr val="accent1"/>
                </a:solidFill>
                <a:latin typeface="Lato"/>
                <a:ea typeface="Lato"/>
                <a:cs typeface="Lato"/>
                <a:sym typeface="Lato"/>
              </a:rPr>
              <a:t>components: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Convolutional layers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Pooling layers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Non-linear activation </a:t>
            </a:r>
            <a:endParaRPr>
              <a:solidFill>
                <a:schemeClr val="accent1"/>
              </a:solidFill>
              <a:latin typeface="Lato"/>
              <a:ea typeface="Lato"/>
              <a:cs typeface="Lato"/>
              <a:sym typeface="Lato"/>
            </a:endParaRPr>
          </a:p>
        </p:txBody>
      </p:sp>
      <p:pic>
        <p:nvPicPr>
          <p:cNvPr id="274" name="Google Shape;274;p33"/>
          <p:cNvPicPr preferRelativeResize="0"/>
          <p:nvPr/>
        </p:nvPicPr>
        <p:blipFill>
          <a:blip r:embed="rId3">
            <a:alphaModFix/>
          </a:blip>
          <a:stretch>
            <a:fillRect/>
          </a:stretch>
        </p:blipFill>
        <p:spPr>
          <a:xfrm>
            <a:off x="729450" y="3045697"/>
            <a:ext cx="6465101" cy="2012800"/>
          </a:xfrm>
          <a:prstGeom prst="rect">
            <a:avLst/>
          </a:prstGeom>
          <a:noFill/>
          <a:ln>
            <a:noFill/>
          </a:ln>
        </p:spPr>
      </p:pic>
      <p:sp>
        <p:nvSpPr>
          <p:cNvPr id="275" name="Google Shape;275;p33"/>
          <p:cNvSpPr txBox="1"/>
          <p:nvPr/>
        </p:nvSpPr>
        <p:spPr>
          <a:xfrm>
            <a:off x="3865950" y="1853850"/>
            <a:ext cx="364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ato"/>
                <a:ea typeface="Lato"/>
                <a:cs typeface="Lato"/>
                <a:sym typeface="Lato"/>
              </a:rPr>
              <a:t>Other</a:t>
            </a:r>
            <a:r>
              <a:rPr lang="en">
                <a:solidFill>
                  <a:schemeClr val="accent1"/>
                </a:solidFill>
                <a:latin typeface="Lato"/>
                <a:ea typeface="Lato"/>
                <a:cs typeface="Lato"/>
                <a:sym typeface="Lato"/>
              </a:rPr>
              <a:t> components: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Dropout layer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Normalization Transformation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Additional model (LSTM, MLP, etc)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pSp>
        <p:nvGrpSpPr>
          <p:cNvPr id="105" name="Google Shape;105;p15"/>
          <p:cNvGrpSpPr/>
          <p:nvPr/>
        </p:nvGrpSpPr>
        <p:grpSpPr>
          <a:xfrm>
            <a:off x="7241700" y="486750"/>
            <a:ext cx="1902300" cy="972350"/>
            <a:chOff x="50" y="745925"/>
            <a:chExt cx="1902300" cy="972350"/>
          </a:xfrm>
        </p:grpSpPr>
        <p:sp>
          <p:nvSpPr>
            <p:cNvPr id="106" name="Google Shape;106;p15"/>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5"/>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sp>
        <p:nvSpPr>
          <p:cNvPr id="108" name="Google Shape;108;p15"/>
          <p:cNvSpPr txBox="1"/>
          <p:nvPr/>
        </p:nvSpPr>
        <p:spPr>
          <a:xfrm>
            <a:off x="138450" y="536000"/>
            <a:ext cx="6494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Source Sans Pro SemiBold"/>
                <a:ea typeface="Source Sans Pro SemiBold"/>
                <a:cs typeface="Source Sans Pro SemiBold"/>
                <a:sym typeface="Source Sans Pro SemiBold"/>
              </a:rPr>
              <a:t>WHAT IS MACHINE LEARNING?</a:t>
            </a:r>
            <a:endParaRPr sz="3200">
              <a:latin typeface="Source Sans Pro SemiBold"/>
              <a:ea typeface="Source Sans Pro SemiBold"/>
              <a:cs typeface="Source Sans Pro SemiBold"/>
              <a:sym typeface="Source Sans Pro SemiBold"/>
            </a:endParaRPr>
          </a:p>
        </p:txBody>
      </p:sp>
      <p:sp>
        <p:nvSpPr>
          <p:cNvPr id="109" name="Google Shape;109;p15"/>
          <p:cNvSpPr txBox="1"/>
          <p:nvPr/>
        </p:nvSpPr>
        <p:spPr>
          <a:xfrm>
            <a:off x="138450" y="1459100"/>
            <a:ext cx="882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 subfield of artificial intelligence (AI) that utilizes algorithms and data to learn, make predictions, and generate insights without explicitly programming it to do so</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10" name="Google Shape;110;p15"/>
          <p:cNvPicPr preferRelativeResize="0"/>
          <p:nvPr/>
        </p:nvPicPr>
        <p:blipFill>
          <a:blip r:embed="rId4">
            <a:alphaModFix/>
          </a:blip>
          <a:stretch>
            <a:fillRect/>
          </a:stretch>
        </p:blipFill>
        <p:spPr>
          <a:xfrm>
            <a:off x="2234739" y="2149825"/>
            <a:ext cx="4674525" cy="286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16"/>
          <p:cNvGrpSpPr/>
          <p:nvPr/>
        </p:nvGrpSpPr>
        <p:grpSpPr>
          <a:xfrm>
            <a:off x="7241700" y="486750"/>
            <a:ext cx="1902300" cy="972350"/>
            <a:chOff x="50" y="745925"/>
            <a:chExt cx="1902300" cy="972350"/>
          </a:xfrm>
        </p:grpSpPr>
        <p:sp>
          <p:nvSpPr>
            <p:cNvPr id="116" name="Google Shape;116;p16"/>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6"/>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sp>
        <p:nvSpPr>
          <p:cNvPr id="118" name="Google Shape;118;p16"/>
          <p:cNvSpPr txBox="1"/>
          <p:nvPr/>
        </p:nvSpPr>
        <p:spPr>
          <a:xfrm>
            <a:off x="138450" y="536000"/>
            <a:ext cx="7287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Source Sans Pro SemiBold"/>
                <a:ea typeface="Source Sans Pro SemiBold"/>
                <a:cs typeface="Source Sans Pro SemiBold"/>
                <a:sym typeface="Source Sans Pro SemiBold"/>
              </a:rPr>
              <a:t>MACHINE LEARNING VS STATISTICAL MODELLING</a:t>
            </a:r>
            <a:endParaRPr sz="2600">
              <a:latin typeface="Source Sans Pro SemiBold"/>
              <a:ea typeface="Source Sans Pro SemiBold"/>
              <a:cs typeface="Source Sans Pro SemiBold"/>
              <a:sym typeface="Source Sans Pro SemiBold"/>
            </a:endParaRPr>
          </a:p>
        </p:txBody>
      </p:sp>
      <p:sp>
        <p:nvSpPr>
          <p:cNvPr id="119" name="Google Shape;119;p16"/>
          <p:cNvSpPr txBox="1"/>
          <p:nvPr/>
        </p:nvSpPr>
        <p:spPr>
          <a:xfrm>
            <a:off x="160650" y="1459100"/>
            <a:ext cx="8822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Statistical Modelling: </a:t>
            </a:r>
            <a:r>
              <a:rPr lang="en">
                <a:latin typeface="Source Sans Pro"/>
                <a:ea typeface="Source Sans Pro"/>
                <a:cs typeface="Source Sans Pro"/>
                <a:sym typeface="Source Sans Pro"/>
              </a:rPr>
              <a:t>formalizing a mathematical relationship between one or more random variables in the form of an equation</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graphicFrame>
        <p:nvGraphicFramePr>
          <p:cNvPr id="120" name="Google Shape;120;p16"/>
          <p:cNvGraphicFramePr/>
          <p:nvPr/>
        </p:nvGraphicFramePr>
        <p:xfrm>
          <a:off x="574125" y="2297175"/>
          <a:ext cx="3000000" cy="3000000"/>
        </p:xfrm>
        <a:graphic>
          <a:graphicData uri="http://schemas.openxmlformats.org/drawingml/2006/table">
            <a:tbl>
              <a:tblPr>
                <a:noFill/>
                <a:tableStyleId>{5DC0D5E5-03CC-47C4-96AB-C526CAFE125B}</a:tableStyleId>
              </a:tblPr>
              <a:tblGrid>
                <a:gridCol w="3997875"/>
                <a:gridCol w="3997875"/>
              </a:tblGrid>
              <a:tr h="396200">
                <a:tc>
                  <a:txBody>
                    <a:bodyPr/>
                    <a:lstStyle/>
                    <a:p>
                      <a:pPr indent="0" lvl="0" marL="0" rtl="0" algn="l">
                        <a:spcBef>
                          <a:spcPts val="0"/>
                        </a:spcBef>
                        <a:spcAft>
                          <a:spcPts val="0"/>
                        </a:spcAft>
                        <a:buNone/>
                      </a:pPr>
                      <a:r>
                        <a:rPr b="1" lang="en">
                          <a:latin typeface="Lato"/>
                          <a:ea typeface="Lato"/>
                          <a:cs typeface="Lato"/>
                          <a:sym typeface="Lato"/>
                        </a:rPr>
                        <a:t>Machine Learning</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lang="en">
                          <a:latin typeface="Lato"/>
                          <a:ea typeface="Lato"/>
                          <a:cs typeface="Lato"/>
                          <a:sym typeface="Lato"/>
                        </a:rPr>
                        <a:t>Statistical Modeling</a:t>
                      </a:r>
                      <a:endParaRPr b="1">
                        <a:latin typeface="Lato"/>
                        <a:ea typeface="Lato"/>
                        <a:cs typeface="Lato"/>
                        <a:sym typeface="Lato"/>
                      </a:endParaRPr>
                    </a:p>
                  </a:txBody>
                  <a:tcPr marT="91425" marB="91425" marR="91425" marL="91425"/>
                </a:tc>
              </a:tr>
              <a:tr h="609575">
                <a:tc>
                  <a:txBody>
                    <a:bodyPr/>
                    <a:lstStyle/>
                    <a:p>
                      <a:pPr indent="0" lvl="0" marL="0" rtl="0" algn="l">
                        <a:spcBef>
                          <a:spcPts val="0"/>
                        </a:spcBef>
                        <a:spcAft>
                          <a:spcPts val="0"/>
                        </a:spcAft>
                        <a:buNone/>
                      </a:pPr>
                      <a:r>
                        <a:rPr lang="en">
                          <a:latin typeface="Lato"/>
                          <a:ea typeface="Lato"/>
                          <a:cs typeface="Lato"/>
                          <a:sym typeface="Lato"/>
                        </a:rPr>
                        <a:t>Makes less/no assumptions about data</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Mathematically based, many assumptions must be made about data</a:t>
                      </a:r>
                      <a:endParaRPr>
                        <a:latin typeface="Lato"/>
                        <a:ea typeface="Lato"/>
                        <a:cs typeface="Lato"/>
                        <a:sym typeface="Lato"/>
                      </a:endParaRPr>
                    </a:p>
                  </a:txBody>
                  <a:tcPr marT="91425" marB="91425" marR="91425" marL="91425"/>
                </a:tc>
              </a:tr>
              <a:tr h="609575">
                <a:tc>
                  <a:txBody>
                    <a:bodyPr/>
                    <a:lstStyle/>
                    <a:p>
                      <a:pPr indent="0" lvl="0" marL="0" rtl="0" algn="l">
                        <a:spcBef>
                          <a:spcPts val="0"/>
                        </a:spcBef>
                        <a:spcAft>
                          <a:spcPts val="0"/>
                        </a:spcAft>
                        <a:buNone/>
                      </a:pPr>
                      <a:r>
                        <a:rPr lang="en">
                          <a:latin typeface="Lato"/>
                          <a:ea typeface="Lato"/>
                          <a:cs typeface="Lato"/>
                          <a:sym typeface="Lato"/>
                        </a:rPr>
                        <a:t>Can use a large range of datasets (big data)</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Limits to</a:t>
                      </a:r>
                      <a:r>
                        <a:rPr lang="en">
                          <a:latin typeface="Lato"/>
                          <a:ea typeface="Lato"/>
                          <a:cs typeface="Lato"/>
                          <a:sym typeface="Lato"/>
                        </a:rPr>
                        <a:t> small datasets (cannot have too many attributes/features)</a:t>
                      </a:r>
                      <a:endParaRPr>
                        <a:latin typeface="Lato"/>
                        <a:ea typeface="Lato"/>
                        <a:cs typeface="Lato"/>
                        <a:sym typeface="Lato"/>
                      </a:endParaRPr>
                    </a:p>
                  </a:txBody>
                  <a:tcPr marT="91425" marB="91425" marR="91425" marL="91425"/>
                </a:tc>
              </a:tr>
              <a:tr h="609575">
                <a:tc>
                  <a:txBody>
                    <a:bodyPr/>
                    <a:lstStyle/>
                    <a:p>
                      <a:pPr indent="0" lvl="0" marL="0" rtl="0" algn="l">
                        <a:spcBef>
                          <a:spcPts val="0"/>
                        </a:spcBef>
                        <a:spcAft>
                          <a:spcPts val="0"/>
                        </a:spcAft>
                        <a:buNone/>
                      </a:pPr>
                      <a:r>
                        <a:rPr lang="en">
                          <a:latin typeface="Lato"/>
                          <a:ea typeface="Lato"/>
                          <a:cs typeface="Lato"/>
                          <a:sym typeface="Lato"/>
                        </a:rPr>
                        <a:t>Streamlining the training process with algorithms</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Focus on model explainability</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rPr b="1" lang="en">
                          <a:latin typeface="Lato"/>
                          <a:ea typeface="Lato"/>
                          <a:cs typeface="Lato"/>
                          <a:sym typeface="Lato"/>
                        </a:rPr>
                        <a:t>Goal: </a:t>
                      </a:r>
                      <a:r>
                        <a:rPr lang="en">
                          <a:latin typeface="Lato"/>
                          <a:ea typeface="Lato"/>
                          <a:cs typeface="Lato"/>
                          <a:sym typeface="Lato"/>
                        </a:rPr>
                        <a:t>strong predictive ability + usability</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lang="en">
                          <a:latin typeface="Lato"/>
                          <a:ea typeface="Lato"/>
                          <a:cs typeface="Lato"/>
                          <a:sym typeface="Lato"/>
                        </a:rPr>
                        <a:t>Goal:</a:t>
                      </a:r>
                      <a:r>
                        <a:rPr lang="en">
                          <a:latin typeface="Lato"/>
                          <a:ea typeface="Lato"/>
                          <a:cs typeface="Lato"/>
                          <a:sym typeface="Lato"/>
                        </a:rPr>
                        <a:t> best estimate of data</a:t>
                      </a:r>
                      <a:endParaRPr>
                        <a:latin typeface="Lato"/>
                        <a:ea typeface="Lato"/>
                        <a:cs typeface="Lato"/>
                        <a:sym typeface="Lato"/>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grpSp>
        <p:nvGrpSpPr>
          <p:cNvPr id="125" name="Google Shape;125;p17"/>
          <p:cNvGrpSpPr/>
          <p:nvPr/>
        </p:nvGrpSpPr>
        <p:grpSpPr>
          <a:xfrm>
            <a:off x="7241700" y="486750"/>
            <a:ext cx="1902300" cy="972350"/>
            <a:chOff x="50" y="745925"/>
            <a:chExt cx="1902300" cy="972350"/>
          </a:xfrm>
        </p:grpSpPr>
        <p:sp>
          <p:nvSpPr>
            <p:cNvPr id="126" name="Google Shape;126;p17"/>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17"/>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sp>
        <p:nvSpPr>
          <p:cNvPr id="128" name="Google Shape;128;p17"/>
          <p:cNvSpPr txBox="1"/>
          <p:nvPr/>
        </p:nvSpPr>
        <p:spPr>
          <a:xfrm>
            <a:off x="138450" y="536000"/>
            <a:ext cx="6830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Source Sans Pro SemiBold"/>
                <a:ea typeface="Source Sans Pro SemiBold"/>
                <a:cs typeface="Source Sans Pro SemiBold"/>
                <a:sym typeface="Source Sans Pro SemiBold"/>
              </a:rPr>
              <a:t>CATEGORIES OF MACHINE LEARNING</a:t>
            </a:r>
            <a:endParaRPr sz="3200">
              <a:latin typeface="Source Sans Pro SemiBold"/>
              <a:ea typeface="Source Sans Pro SemiBold"/>
              <a:cs typeface="Source Sans Pro SemiBold"/>
              <a:sym typeface="Source Sans Pro SemiBold"/>
            </a:endParaRPr>
          </a:p>
        </p:txBody>
      </p:sp>
      <p:sp>
        <p:nvSpPr>
          <p:cNvPr id="129" name="Google Shape;129;p17"/>
          <p:cNvSpPr txBox="1"/>
          <p:nvPr/>
        </p:nvSpPr>
        <p:spPr>
          <a:xfrm>
            <a:off x="138450" y="1459100"/>
            <a:ext cx="8861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1. </a:t>
            </a:r>
            <a:r>
              <a:rPr b="1" lang="en">
                <a:latin typeface="Source Sans Pro"/>
                <a:ea typeface="Source Sans Pro"/>
                <a:cs typeface="Source Sans Pro"/>
                <a:sym typeface="Source Sans Pro"/>
              </a:rPr>
              <a:t>Supervised Learning</a:t>
            </a:r>
            <a:endParaRPr b="1">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Uses a trained dataset to train an algorithm into classifying data or predicting outcomes accurately</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Training and testing data is given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Goal: </a:t>
            </a:r>
            <a:r>
              <a:rPr lang="en">
                <a:latin typeface="Source Sans Pro"/>
                <a:ea typeface="Source Sans Pro"/>
                <a:cs typeface="Source Sans Pro"/>
                <a:sym typeface="Source Sans Pro"/>
              </a:rPr>
              <a:t>extrapolate knowledge learned from training data to the testing data</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i="1" lang="en" u="sng">
                <a:latin typeface="Source Sans Pro"/>
                <a:ea typeface="Source Sans Pro"/>
                <a:cs typeface="Source Sans Pro"/>
                <a:sym typeface="Source Sans Pro"/>
              </a:rPr>
              <a:t>Classification</a:t>
            </a:r>
            <a:r>
              <a:rPr lang="en">
                <a:latin typeface="Source Sans Pro"/>
                <a:ea typeface="Source Sans Pro"/>
                <a:cs typeface="Source Sans Pro"/>
                <a:sym typeface="Source Sans Pro"/>
              </a:rPr>
              <a:t> is a supervised learning task, examples include:</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30" name="Google Shape;130;p17"/>
          <p:cNvPicPr preferRelativeResize="0"/>
          <p:nvPr/>
        </p:nvPicPr>
        <p:blipFill>
          <a:blip r:embed="rId4">
            <a:alphaModFix/>
          </a:blip>
          <a:stretch>
            <a:fillRect/>
          </a:stretch>
        </p:blipFill>
        <p:spPr>
          <a:xfrm>
            <a:off x="5297200" y="3152300"/>
            <a:ext cx="3293769" cy="1645600"/>
          </a:xfrm>
          <a:prstGeom prst="rect">
            <a:avLst/>
          </a:prstGeom>
          <a:noFill/>
          <a:ln>
            <a:noFill/>
          </a:ln>
        </p:spPr>
      </p:pic>
      <p:pic>
        <p:nvPicPr>
          <p:cNvPr id="131" name="Google Shape;131;p17"/>
          <p:cNvPicPr preferRelativeResize="0"/>
          <p:nvPr/>
        </p:nvPicPr>
        <p:blipFill>
          <a:blip r:embed="rId5">
            <a:alphaModFix/>
          </a:blip>
          <a:stretch>
            <a:fillRect/>
          </a:stretch>
        </p:blipFill>
        <p:spPr>
          <a:xfrm>
            <a:off x="467725" y="3152301"/>
            <a:ext cx="4251899" cy="164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pSp>
        <p:nvGrpSpPr>
          <p:cNvPr id="136" name="Google Shape;136;p18"/>
          <p:cNvGrpSpPr/>
          <p:nvPr/>
        </p:nvGrpSpPr>
        <p:grpSpPr>
          <a:xfrm>
            <a:off x="7241700" y="486750"/>
            <a:ext cx="1902300" cy="972350"/>
            <a:chOff x="50" y="745925"/>
            <a:chExt cx="1902300" cy="972350"/>
          </a:xfrm>
        </p:grpSpPr>
        <p:sp>
          <p:nvSpPr>
            <p:cNvPr id="137" name="Google Shape;137;p18"/>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8"/>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sp>
        <p:nvSpPr>
          <p:cNvPr id="139" name="Google Shape;139;p18"/>
          <p:cNvSpPr txBox="1"/>
          <p:nvPr/>
        </p:nvSpPr>
        <p:spPr>
          <a:xfrm>
            <a:off x="138450" y="536000"/>
            <a:ext cx="6830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Source Sans Pro SemiBold"/>
                <a:ea typeface="Source Sans Pro SemiBold"/>
                <a:cs typeface="Source Sans Pro SemiBold"/>
                <a:sym typeface="Source Sans Pro SemiBold"/>
              </a:rPr>
              <a:t>CATEGORIES OF MACHINE LEARNING</a:t>
            </a:r>
            <a:endParaRPr sz="3200">
              <a:latin typeface="Source Sans Pro SemiBold"/>
              <a:ea typeface="Source Sans Pro SemiBold"/>
              <a:cs typeface="Source Sans Pro SemiBold"/>
              <a:sym typeface="Source Sans Pro SemiBold"/>
            </a:endParaRPr>
          </a:p>
        </p:txBody>
      </p:sp>
      <p:sp>
        <p:nvSpPr>
          <p:cNvPr id="140" name="Google Shape;140;p18"/>
          <p:cNvSpPr txBox="1"/>
          <p:nvPr/>
        </p:nvSpPr>
        <p:spPr>
          <a:xfrm>
            <a:off x="138450" y="1459100"/>
            <a:ext cx="8551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2. Unsupervised Learning</a:t>
            </a:r>
            <a:endParaRPr b="1">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Uses generic machine learning algorithms to analyze and discover hidden patterns in data</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Only testing data is given</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Goal: </a:t>
            </a:r>
            <a:r>
              <a:rPr lang="en">
                <a:latin typeface="Source Sans Pro"/>
                <a:ea typeface="Source Sans Pro"/>
                <a:cs typeface="Source Sans Pro"/>
                <a:sym typeface="Source Sans Pro"/>
              </a:rPr>
              <a:t>learn patterns and rules about the testing data</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i="1" lang="en" u="sng">
                <a:latin typeface="Source Sans Pro"/>
                <a:ea typeface="Source Sans Pro"/>
                <a:cs typeface="Source Sans Pro"/>
                <a:sym typeface="Source Sans Pro"/>
              </a:rPr>
              <a:t>Clustering</a:t>
            </a:r>
            <a:r>
              <a:rPr lang="en">
                <a:latin typeface="Source Sans Pro"/>
                <a:ea typeface="Source Sans Pro"/>
                <a:cs typeface="Source Sans Pro"/>
                <a:sym typeface="Source Sans Pro"/>
              </a:rPr>
              <a:t> is an unsupervised learning task, examples include:</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41" name="Google Shape;141;p18"/>
          <p:cNvPicPr preferRelativeResize="0"/>
          <p:nvPr/>
        </p:nvPicPr>
        <p:blipFill>
          <a:blip r:embed="rId4">
            <a:alphaModFix/>
          </a:blip>
          <a:stretch>
            <a:fillRect/>
          </a:stretch>
        </p:blipFill>
        <p:spPr>
          <a:xfrm>
            <a:off x="623900" y="3127888"/>
            <a:ext cx="4025649" cy="1677350"/>
          </a:xfrm>
          <a:prstGeom prst="rect">
            <a:avLst/>
          </a:prstGeom>
          <a:noFill/>
          <a:ln>
            <a:noFill/>
          </a:ln>
        </p:spPr>
      </p:pic>
      <p:pic>
        <p:nvPicPr>
          <p:cNvPr id="142" name="Google Shape;142;p18"/>
          <p:cNvPicPr preferRelativeResize="0"/>
          <p:nvPr/>
        </p:nvPicPr>
        <p:blipFill>
          <a:blip r:embed="rId5">
            <a:alphaModFix/>
          </a:blip>
          <a:stretch>
            <a:fillRect/>
          </a:stretch>
        </p:blipFill>
        <p:spPr>
          <a:xfrm>
            <a:off x="5618300" y="2737500"/>
            <a:ext cx="2911850" cy="20677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pSp>
        <p:nvGrpSpPr>
          <p:cNvPr id="147" name="Google Shape;147;p19"/>
          <p:cNvGrpSpPr/>
          <p:nvPr/>
        </p:nvGrpSpPr>
        <p:grpSpPr>
          <a:xfrm>
            <a:off x="7241700" y="486750"/>
            <a:ext cx="1902300" cy="972350"/>
            <a:chOff x="50" y="745925"/>
            <a:chExt cx="1902300" cy="972350"/>
          </a:xfrm>
        </p:grpSpPr>
        <p:sp>
          <p:nvSpPr>
            <p:cNvPr id="148" name="Google Shape;148;p19"/>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19"/>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sp>
        <p:nvSpPr>
          <p:cNvPr id="150" name="Google Shape;150;p19"/>
          <p:cNvSpPr txBox="1"/>
          <p:nvPr/>
        </p:nvSpPr>
        <p:spPr>
          <a:xfrm>
            <a:off x="138450" y="536000"/>
            <a:ext cx="6830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Source Sans Pro SemiBold"/>
                <a:ea typeface="Source Sans Pro SemiBold"/>
                <a:cs typeface="Source Sans Pro SemiBold"/>
                <a:sym typeface="Source Sans Pro SemiBold"/>
              </a:rPr>
              <a:t>CATEGORIES OF MACHINE LEARNING</a:t>
            </a:r>
            <a:endParaRPr sz="3200">
              <a:latin typeface="Source Sans Pro SemiBold"/>
              <a:ea typeface="Source Sans Pro SemiBold"/>
              <a:cs typeface="Source Sans Pro SemiBold"/>
              <a:sym typeface="Source Sans Pro SemiBold"/>
            </a:endParaRPr>
          </a:p>
        </p:txBody>
      </p:sp>
      <p:sp>
        <p:nvSpPr>
          <p:cNvPr id="151" name="Google Shape;151;p19"/>
          <p:cNvSpPr txBox="1"/>
          <p:nvPr/>
        </p:nvSpPr>
        <p:spPr>
          <a:xfrm>
            <a:off x="138450" y="1459100"/>
            <a:ext cx="8822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3. Reinforcement Learning</a:t>
            </a:r>
            <a:endParaRPr b="1">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A technique that utilizes an agent to learn in an environment by using positive and negative feedback from its own actions and experiences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Goal: </a:t>
            </a:r>
            <a:r>
              <a:rPr lang="en">
                <a:latin typeface="Source Sans Pro"/>
                <a:ea typeface="Source Sans Pro"/>
                <a:cs typeface="Source Sans Pro"/>
                <a:sym typeface="Source Sans Pro"/>
              </a:rPr>
              <a:t>discover actions that maximizes reward of the agent</a:t>
            </a:r>
            <a:endParaRPr>
              <a:latin typeface="Source Sans Pro"/>
              <a:ea typeface="Source Sans Pro"/>
              <a:cs typeface="Source Sans Pro"/>
              <a:sym typeface="Source Sans Pro"/>
            </a:endParaRPr>
          </a:p>
        </p:txBody>
      </p:sp>
      <p:pic>
        <p:nvPicPr>
          <p:cNvPr id="152" name="Google Shape;152;p19"/>
          <p:cNvPicPr preferRelativeResize="0"/>
          <p:nvPr/>
        </p:nvPicPr>
        <p:blipFill>
          <a:blip r:embed="rId4">
            <a:alphaModFix/>
          </a:blip>
          <a:stretch>
            <a:fillRect/>
          </a:stretch>
        </p:blipFill>
        <p:spPr>
          <a:xfrm>
            <a:off x="4293900" y="2505800"/>
            <a:ext cx="4667250" cy="2438400"/>
          </a:xfrm>
          <a:prstGeom prst="rect">
            <a:avLst/>
          </a:prstGeom>
          <a:noFill/>
          <a:ln>
            <a:noFill/>
          </a:ln>
        </p:spPr>
      </p:pic>
      <p:pic>
        <p:nvPicPr>
          <p:cNvPr id="153" name="Google Shape;153;p19"/>
          <p:cNvPicPr preferRelativeResize="0"/>
          <p:nvPr/>
        </p:nvPicPr>
        <p:blipFill>
          <a:blip r:embed="rId5">
            <a:alphaModFix/>
          </a:blip>
          <a:stretch>
            <a:fillRect/>
          </a:stretch>
        </p:blipFill>
        <p:spPr>
          <a:xfrm>
            <a:off x="319425" y="2571750"/>
            <a:ext cx="3556890" cy="2372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grpSp>
        <p:nvGrpSpPr>
          <p:cNvPr id="158" name="Google Shape;158;p20"/>
          <p:cNvGrpSpPr/>
          <p:nvPr/>
        </p:nvGrpSpPr>
        <p:grpSpPr>
          <a:xfrm>
            <a:off x="7241700" y="486750"/>
            <a:ext cx="1902300" cy="972350"/>
            <a:chOff x="50" y="745925"/>
            <a:chExt cx="1902300" cy="972350"/>
          </a:xfrm>
        </p:grpSpPr>
        <p:sp>
          <p:nvSpPr>
            <p:cNvPr id="159" name="Google Shape;159;p20"/>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0"/>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sp>
        <p:nvSpPr>
          <p:cNvPr id="161" name="Google Shape;161;p20"/>
          <p:cNvSpPr txBox="1"/>
          <p:nvPr/>
        </p:nvSpPr>
        <p:spPr>
          <a:xfrm>
            <a:off x="138450" y="536000"/>
            <a:ext cx="7103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Source Sans Pro SemiBold"/>
                <a:ea typeface="Source Sans Pro SemiBold"/>
                <a:cs typeface="Source Sans Pro SemiBold"/>
                <a:sym typeface="Source Sans Pro SemiBold"/>
              </a:rPr>
              <a:t>APPLICATIONS OF MACHINE LEARNING</a:t>
            </a:r>
            <a:endParaRPr sz="3200">
              <a:latin typeface="Source Sans Pro SemiBold"/>
              <a:ea typeface="Source Sans Pro SemiBold"/>
              <a:cs typeface="Source Sans Pro SemiBold"/>
              <a:sym typeface="Source Sans Pro SemiBold"/>
            </a:endParaRPr>
          </a:p>
        </p:txBody>
      </p:sp>
      <p:sp>
        <p:nvSpPr>
          <p:cNvPr id="162" name="Google Shape;162;p20"/>
          <p:cNvSpPr txBox="1"/>
          <p:nvPr/>
        </p:nvSpPr>
        <p:spPr>
          <a:xfrm>
            <a:off x="160650" y="1525050"/>
            <a:ext cx="8822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Netflix Recommendations (Recommender Systems)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Google Search (Natural Language Processing)</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Snapchat Filters</a:t>
            </a:r>
            <a:r>
              <a:rPr lang="en">
                <a:latin typeface="Source Sans Pro"/>
                <a:ea typeface="Source Sans Pro"/>
                <a:cs typeface="Source Sans Pro"/>
                <a:sym typeface="Source Sans Pro"/>
              </a:rPr>
              <a:t> (Computer Vision)</a:t>
            </a:r>
            <a:endParaRPr>
              <a:latin typeface="Source Sans Pro"/>
              <a:ea typeface="Source Sans Pro"/>
              <a:cs typeface="Source Sans Pro"/>
              <a:sym typeface="Source Sans Pro"/>
            </a:endParaRPr>
          </a:p>
        </p:txBody>
      </p:sp>
      <p:pic>
        <p:nvPicPr>
          <p:cNvPr id="163" name="Google Shape;163;p20"/>
          <p:cNvPicPr preferRelativeResize="0"/>
          <p:nvPr/>
        </p:nvPicPr>
        <p:blipFill>
          <a:blip r:embed="rId4">
            <a:alphaModFix/>
          </a:blip>
          <a:stretch>
            <a:fillRect/>
          </a:stretch>
        </p:blipFill>
        <p:spPr>
          <a:xfrm>
            <a:off x="58125" y="2795925"/>
            <a:ext cx="3167024" cy="1781449"/>
          </a:xfrm>
          <a:prstGeom prst="rect">
            <a:avLst/>
          </a:prstGeom>
          <a:noFill/>
          <a:ln>
            <a:noFill/>
          </a:ln>
        </p:spPr>
      </p:pic>
      <p:pic>
        <p:nvPicPr>
          <p:cNvPr id="164" name="Google Shape;164;p20"/>
          <p:cNvPicPr preferRelativeResize="0"/>
          <p:nvPr/>
        </p:nvPicPr>
        <p:blipFill>
          <a:blip r:embed="rId5">
            <a:alphaModFix/>
          </a:blip>
          <a:stretch>
            <a:fillRect/>
          </a:stretch>
        </p:blipFill>
        <p:spPr>
          <a:xfrm>
            <a:off x="3328464" y="2625450"/>
            <a:ext cx="2282024" cy="2057976"/>
          </a:xfrm>
          <a:prstGeom prst="rect">
            <a:avLst/>
          </a:prstGeom>
          <a:noFill/>
          <a:ln>
            <a:noFill/>
          </a:ln>
        </p:spPr>
      </p:pic>
      <p:pic>
        <p:nvPicPr>
          <p:cNvPr id="165" name="Google Shape;165;p20"/>
          <p:cNvPicPr preferRelativeResize="0"/>
          <p:nvPr/>
        </p:nvPicPr>
        <p:blipFill>
          <a:blip r:embed="rId6">
            <a:alphaModFix/>
          </a:blip>
          <a:stretch>
            <a:fillRect/>
          </a:stretch>
        </p:blipFill>
        <p:spPr>
          <a:xfrm>
            <a:off x="5713825" y="2704650"/>
            <a:ext cx="3376998" cy="1899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pSp>
        <p:nvGrpSpPr>
          <p:cNvPr id="170" name="Google Shape;170;p21"/>
          <p:cNvGrpSpPr/>
          <p:nvPr/>
        </p:nvGrpSpPr>
        <p:grpSpPr>
          <a:xfrm>
            <a:off x="7241700" y="486750"/>
            <a:ext cx="1902300" cy="972350"/>
            <a:chOff x="50" y="745925"/>
            <a:chExt cx="1902300" cy="972350"/>
          </a:xfrm>
        </p:grpSpPr>
        <p:sp>
          <p:nvSpPr>
            <p:cNvPr id="171" name="Google Shape;171;p21"/>
            <p:cNvSpPr/>
            <p:nvPr/>
          </p:nvSpPr>
          <p:spPr>
            <a:xfrm>
              <a:off x="50" y="745950"/>
              <a:ext cx="1902300" cy="97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1"/>
            <p:cNvPicPr preferRelativeResize="0"/>
            <p:nvPr/>
          </p:nvPicPr>
          <p:blipFill rotWithShape="1">
            <a:blip r:embed="rId3">
              <a:alphaModFix/>
            </a:blip>
            <a:srcRect b="0" l="0" r="0" t="0"/>
            <a:stretch/>
          </p:blipFill>
          <p:spPr>
            <a:xfrm>
              <a:off x="115051" y="745925"/>
              <a:ext cx="1672301" cy="972350"/>
            </a:xfrm>
            <a:prstGeom prst="rect">
              <a:avLst/>
            </a:prstGeom>
            <a:noFill/>
            <a:ln>
              <a:noFill/>
            </a:ln>
          </p:spPr>
        </p:pic>
      </p:grpSp>
      <p:sp>
        <p:nvSpPr>
          <p:cNvPr id="173" name="Google Shape;173;p21"/>
          <p:cNvSpPr txBox="1"/>
          <p:nvPr/>
        </p:nvSpPr>
        <p:spPr>
          <a:xfrm>
            <a:off x="138450" y="536000"/>
            <a:ext cx="7103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Source Sans Pro SemiBold"/>
                <a:ea typeface="Source Sans Pro SemiBold"/>
                <a:cs typeface="Source Sans Pro SemiBold"/>
                <a:sym typeface="Source Sans Pro SemiBold"/>
              </a:rPr>
              <a:t>NETFLIX RECOMMENDATIONS</a:t>
            </a:r>
            <a:endParaRPr sz="3200">
              <a:latin typeface="Source Sans Pro SemiBold"/>
              <a:ea typeface="Source Sans Pro SemiBold"/>
              <a:cs typeface="Source Sans Pro SemiBold"/>
              <a:sym typeface="Source Sans Pro SemiBold"/>
            </a:endParaRPr>
          </a:p>
        </p:txBody>
      </p:sp>
      <p:sp>
        <p:nvSpPr>
          <p:cNvPr id="174" name="Google Shape;174;p21"/>
          <p:cNvSpPr txBox="1"/>
          <p:nvPr/>
        </p:nvSpPr>
        <p:spPr>
          <a:xfrm>
            <a:off x="160650" y="1525050"/>
            <a:ext cx="8822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Netflix uses the Netflix Recommendation Algorithm (NRE) to automate recommendations for users: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Combination of multiple ML algorithms</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Recommendations based on:</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Most viewed genres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Rewatched titles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User ratings (Thumbs up/down)</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“My List” section</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Viewing habits</a:t>
            </a:r>
            <a:endParaRPr>
              <a:latin typeface="Source Sans Pro"/>
              <a:ea typeface="Source Sans Pro"/>
              <a:cs typeface="Source Sans Pro"/>
              <a:sym typeface="Source Sans Pro"/>
            </a:endParaRPr>
          </a:p>
        </p:txBody>
      </p:sp>
      <p:pic>
        <p:nvPicPr>
          <p:cNvPr id="175" name="Google Shape;175;p21"/>
          <p:cNvPicPr preferRelativeResize="0"/>
          <p:nvPr/>
        </p:nvPicPr>
        <p:blipFill>
          <a:blip r:embed="rId4">
            <a:alphaModFix/>
          </a:blip>
          <a:stretch>
            <a:fillRect/>
          </a:stretch>
        </p:blipFill>
        <p:spPr>
          <a:xfrm>
            <a:off x="3978477" y="2166675"/>
            <a:ext cx="5004874" cy="288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